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1"/>
  </p:notesMasterIdLst>
  <p:sldIdLst>
    <p:sldId id="256" r:id="rId2"/>
    <p:sldId id="257" r:id="rId3"/>
    <p:sldId id="271" r:id="rId4"/>
    <p:sldId id="275" r:id="rId5"/>
    <p:sldId id="273" r:id="rId6"/>
    <p:sldId id="274" r:id="rId7"/>
    <p:sldId id="276" r:id="rId8"/>
    <p:sldId id="284" r:id="rId9"/>
    <p:sldId id="280" r:id="rId10"/>
    <p:sldId id="278" r:id="rId11"/>
    <p:sldId id="283" r:id="rId12"/>
    <p:sldId id="279" r:id="rId13"/>
    <p:sldId id="277" r:id="rId14"/>
    <p:sldId id="285" r:id="rId15"/>
    <p:sldId id="281" r:id="rId16"/>
    <p:sldId id="286" r:id="rId17"/>
    <p:sldId id="287" r:id="rId18"/>
    <p:sldId id="282" r:id="rId19"/>
    <p:sldId id="289" r:id="rId20"/>
    <p:sldId id="290" r:id="rId21"/>
    <p:sldId id="292" r:id="rId22"/>
    <p:sldId id="291" r:id="rId23"/>
    <p:sldId id="293" r:id="rId24"/>
    <p:sldId id="294" r:id="rId25"/>
    <p:sldId id="295" r:id="rId26"/>
    <p:sldId id="296" r:id="rId27"/>
    <p:sldId id="297" r:id="rId28"/>
    <p:sldId id="298" r:id="rId29"/>
    <p:sldId id="288" r:id="rId30"/>
  </p:sldIdLst>
  <p:sldSz cx="9144000" cy="5143500" type="screen16x9"/>
  <p:notesSz cx="6858000" cy="9144000"/>
  <p:embeddedFontLst>
    <p:embeddedFont>
      <p:font typeface="Oswald" pitchFamily="2" charset="77"/>
      <p:regular r:id="rId32"/>
      <p:bold r:id="rId33"/>
    </p:embeddedFont>
    <p:embeddedFont>
      <p:font typeface="Source Code Pro" panose="020B0509030403020204" pitchFamily="49" charset="77"/>
      <p:regular r:id="rId34"/>
      <p:bold r:id="rId35"/>
    </p:embeddedFont>
    <p:embeddedFont>
      <p:font typeface="Source Code Pro Medium" panose="020B0509030403020204" pitchFamily="49" charset="77"/>
      <p:regular r:id="rId36"/>
      <p:bold r:id="rId37"/>
    </p:embeddedFont>
    <p:embeddedFont>
      <p:font typeface="Varela Round" pitchFamily="2" charset="-79"/>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9"/>
    <p:restoredTop sz="68772"/>
  </p:normalViewPr>
  <p:slideViewPr>
    <p:cSldViewPr snapToGrid="0">
      <p:cViewPr varScale="1">
        <p:scale>
          <a:sx n="136" d="100"/>
          <a:sy n="136" d="100"/>
        </p:scale>
        <p:origin x="272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endParaRPr lang="en-US" dirty="0"/>
          </a:p>
        </p:txBody>
      </p:sp>
    </p:spTree>
    <p:extLst>
      <p:ext uri="{BB962C8B-B14F-4D97-AF65-F5344CB8AC3E}">
        <p14:creationId xmlns:p14="http://schemas.microsoft.com/office/powerpoint/2010/main" val="3557987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7218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0264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0826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910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Flink builds batch processing on top of the streaming engine, overlaying native iteration support, managed memory, and program optimization.</a:t>
            </a:r>
          </a:p>
          <a:p>
            <a:r>
              <a:rPr lang="en-US" sz="1100" b="1" i="0" u="none" strike="noStrike" cap="none" dirty="0">
                <a:solidFill>
                  <a:srgbClr val="000000"/>
                </a:solidFill>
                <a:effectLst/>
                <a:latin typeface="Arial"/>
                <a:ea typeface="Arial"/>
                <a:cs typeface="Arial"/>
                <a:sym typeface="Arial"/>
              </a:rPr>
              <a:t>Program</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 is a piece of code, which you run on the </a:t>
            </a:r>
            <a:r>
              <a:rPr lang="en-US" sz="1100" b="1" i="0" u="none" strike="noStrike" cap="none" dirty="0">
                <a:solidFill>
                  <a:srgbClr val="000000"/>
                </a:solidFill>
                <a:effectLst/>
                <a:latin typeface="Arial"/>
                <a:ea typeface="Arial"/>
                <a:cs typeface="Arial"/>
                <a:sym typeface="Arial"/>
              </a:rPr>
              <a:t>Flink Cluster</a:t>
            </a:r>
            <a:r>
              <a:rPr lang="en-US" sz="1100" b="0" i="0" u="none" strike="noStrike" cap="none" dirty="0">
                <a:solidFill>
                  <a:srgbClr val="000000"/>
                </a:solidFill>
                <a:effectLst/>
                <a:latin typeface="Arial"/>
                <a:ea typeface="Arial"/>
                <a:cs typeface="Arial"/>
                <a:sym typeface="Arial"/>
              </a:rPr>
              <a:t>.</a:t>
            </a:r>
          </a:p>
          <a:p>
            <a:r>
              <a:rPr lang="en-US" sz="1100" b="1" i="0" u="none" strike="noStrike" cap="none" dirty="0">
                <a:solidFill>
                  <a:srgbClr val="000000"/>
                </a:solidFill>
                <a:effectLst/>
                <a:latin typeface="Arial"/>
                <a:ea typeface="Arial"/>
                <a:cs typeface="Arial"/>
                <a:sym typeface="Arial"/>
              </a:rPr>
              <a:t>Client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 is responsible for taking code (program) and constructing job dataflow graph, then passing it to </a:t>
            </a:r>
            <a:r>
              <a:rPr lang="en-US" sz="1100" b="1" i="0" u="none" strike="noStrike" cap="none" dirty="0" err="1">
                <a:solidFill>
                  <a:srgbClr val="000000"/>
                </a:solidFill>
                <a:effectLst/>
                <a:latin typeface="Arial"/>
                <a:ea typeface="Arial"/>
                <a:cs typeface="Arial"/>
                <a:sym typeface="Arial"/>
              </a:rPr>
              <a:t>JobManager</a:t>
            </a:r>
            <a:r>
              <a:rPr lang="en-US" sz="1100" b="0" i="0" u="none" strike="noStrike" cap="none" dirty="0">
                <a:solidFill>
                  <a:srgbClr val="000000"/>
                </a:solidFill>
                <a:effectLst/>
                <a:latin typeface="Arial"/>
                <a:ea typeface="Arial"/>
                <a:cs typeface="Arial"/>
                <a:sym typeface="Arial"/>
              </a:rPr>
              <a:t>. It also retrieves the Job results.</a:t>
            </a:r>
          </a:p>
          <a:p>
            <a:r>
              <a:rPr lang="en-US" sz="1100" b="1" i="0" u="none" strike="noStrike" cap="none" dirty="0" err="1">
                <a:solidFill>
                  <a:srgbClr val="000000"/>
                </a:solidFill>
                <a:effectLst/>
                <a:latin typeface="Arial"/>
                <a:ea typeface="Arial"/>
                <a:cs typeface="Arial"/>
                <a:sym typeface="Arial"/>
              </a:rPr>
              <a:t>JobManager</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Also called </a:t>
            </a:r>
            <a:r>
              <a:rPr lang="en-US" sz="1100" b="1" i="0" u="none" strike="noStrike" cap="none" dirty="0">
                <a:solidFill>
                  <a:srgbClr val="000000"/>
                </a:solidFill>
                <a:effectLst/>
                <a:latin typeface="Arial"/>
                <a:ea typeface="Arial"/>
                <a:cs typeface="Arial"/>
                <a:sym typeface="Arial"/>
              </a:rPr>
              <a:t>masters</a:t>
            </a:r>
            <a:r>
              <a:rPr lang="en-US" sz="1100" b="0" i="0" u="none" strike="noStrike" cap="none" dirty="0">
                <a:solidFill>
                  <a:srgbClr val="000000"/>
                </a:solidFill>
                <a:effectLst/>
                <a:latin typeface="Arial"/>
                <a:ea typeface="Arial"/>
                <a:cs typeface="Arial"/>
                <a:sym typeface="Arial"/>
              </a:rPr>
              <a:t>. They coordinate the distributed execution. They schedule tasks, coordinate checkpoints, coordinate recovery on failures, etc. After receiving the Job Dataflow Graph from Client, it is responsible for creating the execution graph. It assigns the job to </a:t>
            </a:r>
            <a:r>
              <a:rPr lang="en-US" sz="1100" b="1" i="0" u="none" strike="noStrike" cap="none" dirty="0" err="1">
                <a:solidFill>
                  <a:srgbClr val="000000"/>
                </a:solidFill>
                <a:effectLst/>
                <a:latin typeface="Arial"/>
                <a:ea typeface="Arial"/>
                <a:cs typeface="Arial"/>
                <a:sym typeface="Arial"/>
              </a:rPr>
              <a:t>TaskManagers</a:t>
            </a:r>
            <a:r>
              <a:rPr lang="en-US" sz="1100" b="0" i="0" u="none" strike="noStrike" cap="none" dirty="0">
                <a:solidFill>
                  <a:srgbClr val="000000"/>
                </a:solidFill>
                <a:effectLst/>
                <a:latin typeface="Arial"/>
                <a:ea typeface="Arial"/>
                <a:cs typeface="Arial"/>
                <a:sym typeface="Arial"/>
              </a:rPr>
              <a:t> in the cluster and supervises the execution of the job.</a:t>
            </a:r>
          </a:p>
          <a:p>
            <a:r>
              <a:rPr lang="en-US" sz="1100" b="0" i="0" u="none" strike="noStrike" cap="none" dirty="0">
                <a:solidFill>
                  <a:srgbClr val="000000"/>
                </a:solidFill>
                <a:effectLst/>
                <a:latin typeface="Arial"/>
                <a:ea typeface="Arial"/>
                <a:cs typeface="Arial"/>
                <a:sym typeface="Arial"/>
              </a:rPr>
              <a:t>There is always at least one </a:t>
            </a:r>
            <a:r>
              <a:rPr lang="en-US" sz="1100" b="1" i="0" u="none" strike="noStrike" cap="none" dirty="0">
                <a:solidFill>
                  <a:srgbClr val="000000"/>
                </a:solidFill>
                <a:effectLst/>
                <a:latin typeface="Arial"/>
                <a:ea typeface="Arial"/>
                <a:cs typeface="Arial"/>
                <a:sym typeface="Arial"/>
              </a:rPr>
              <a:t>Job Manager</a:t>
            </a:r>
            <a:r>
              <a:rPr lang="en-US" sz="1100" b="0" i="0" u="none" strike="noStrike" cap="none" dirty="0">
                <a:solidFill>
                  <a:srgbClr val="000000"/>
                </a:solidFill>
                <a:effectLst/>
                <a:latin typeface="Arial"/>
                <a:ea typeface="Arial"/>
                <a:cs typeface="Arial"/>
                <a:sym typeface="Arial"/>
              </a:rPr>
              <a:t>. A high-availability setup will have multiple </a:t>
            </a:r>
            <a:r>
              <a:rPr lang="en-US" sz="1100" b="1" i="0" u="none" strike="noStrike" cap="none" dirty="0" err="1">
                <a:solidFill>
                  <a:srgbClr val="000000"/>
                </a:solidFill>
                <a:effectLst/>
                <a:latin typeface="Arial"/>
                <a:ea typeface="Arial"/>
                <a:cs typeface="Arial"/>
                <a:sym typeface="Arial"/>
              </a:rPr>
              <a:t>JobManagers</a:t>
            </a:r>
            <a:r>
              <a:rPr lang="en-US" sz="1100" b="0" i="0" u="none" strike="noStrike" cap="none" dirty="0">
                <a:solidFill>
                  <a:srgbClr val="000000"/>
                </a:solidFill>
                <a:effectLst/>
                <a:latin typeface="Arial"/>
                <a:ea typeface="Arial"/>
                <a:cs typeface="Arial"/>
                <a:sym typeface="Arial"/>
              </a:rPr>
              <a:t>, one of which one is always the leader, and the others are standby.</a:t>
            </a:r>
          </a:p>
          <a:p>
            <a:r>
              <a:rPr lang="en-US" sz="1100" b="1" i="0" u="none" strike="noStrike" cap="none" dirty="0" err="1">
                <a:solidFill>
                  <a:srgbClr val="000000"/>
                </a:solidFill>
                <a:effectLst/>
                <a:latin typeface="Arial"/>
                <a:ea typeface="Arial"/>
                <a:cs typeface="Arial"/>
                <a:sym typeface="Arial"/>
              </a:rPr>
              <a:t>TaskManager</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Also called </a:t>
            </a:r>
            <a:r>
              <a:rPr lang="en-US" sz="1100" b="1" i="0" u="none" strike="noStrike" cap="none" dirty="0">
                <a:solidFill>
                  <a:srgbClr val="000000"/>
                </a:solidFill>
                <a:effectLst/>
                <a:latin typeface="Arial"/>
                <a:ea typeface="Arial"/>
                <a:cs typeface="Arial"/>
                <a:sym typeface="Arial"/>
              </a:rPr>
              <a:t>workers</a:t>
            </a:r>
            <a:r>
              <a:rPr lang="en-US" sz="1100" b="0" i="0" u="none" strike="noStrike" cap="none" dirty="0">
                <a:solidFill>
                  <a:srgbClr val="000000"/>
                </a:solidFill>
                <a:effectLst/>
                <a:latin typeface="Arial"/>
                <a:ea typeface="Arial"/>
                <a:cs typeface="Arial"/>
                <a:sym typeface="Arial"/>
              </a:rPr>
              <a:t> or </a:t>
            </a:r>
            <a:r>
              <a:rPr lang="en-US" sz="1100" b="1" i="0" u="none" strike="noStrike" cap="none" dirty="0">
                <a:solidFill>
                  <a:srgbClr val="000000"/>
                </a:solidFill>
                <a:effectLst/>
                <a:latin typeface="Arial"/>
                <a:ea typeface="Arial"/>
                <a:cs typeface="Arial"/>
                <a:sym typeface="Arial"/>
              </a:rPr>
              <a:t>slaves</a:t>
            </a:r>
            <a:r>
              <a:rPr lang="en-US" sz="1100" b="0" i="0" u="none" strike="noStrike" cap="none" dirty="0">
                <a:solidFill>
                  <a:srgbClr val="000000"/>
                </a:solidFill>
                <a:effectLst/>
                <a:latin typeface="Arial"/>
                <a:ea typeface="Arial"/>
                <a:cs typeface="Arial"/>
                <a:sym typeface="Arial"/>
              </a:rPr>
              <a:t>. They execute the tasks that have been assigned by </a:t>
            </a:r>
            <a:r>
              <a:rPr lang="en-US" sz="1100" b="1" i="0" u="none" strike="noStrike" cap="none" dirty="0" err="1">
                <a:solidFill>
                  <a:srgbClr val="000000"/>
                </a:solidFill>
                <a:effectLst/>
                <a:latin typeface="Arial"/>
                <a:ea typeface="Arial"/>
                <a:cs typeface="Arial"/>
                <a:sym typeface="Arial"/>
              </a:rPr>
              <a:t>JobManager</a:t>
            </a:r>
            <a:r>
              <a:rPr lang="en-US" sz="1100" b="0" i="0" u="none" strike="noStrike" cap="none" dirty="0">
                <a:solidFill>
                  <a:srgbClr val="000000"/>
                </a:solidFill>
                <a:effectLst/>
                <a:latin typeface="Arial"/>
                <a:ea typeface="Arial"/>
                <a:cs typeface="Arial"/>
                <a:sym typeface="Arial"/>
              </a:rPr>
              <a:t> (or more specifically, the subtasks) of a dataflow, and buffer and exchange the data streams. All the </a:t>
            </a:r>
            <a:r>
              <a:rPr lang="en-US" sz="1100" b="1" i="0" u="none" strike="noStrike" cap="none" dirty="0" err="1">
                <a:solidFill>
                  <a:srgbClr val="000000"/>
                </a:solidFill>
                <a:effectLst/>
                <a:latin typeface="Arial"/>
                <a:ea typeface="Arial"/>
                <a:cs typeface="Arial"/>
                <a:sym typeface="Arial"/>
              </a:rPr>
              <a:t>TaskManagers</a:t>
            </a:r>
            <a:r>
              <a:rPr lang="en-US" sz="1100" b="0" i="0" u="none" strike="noStrike" cap="none" dirty="0">
                <a:solidFill>
                  <a:srgbClr val="000000"/>
                </a:solidFill>
                <a:effectLst/>
                <a:latin typeface="Arial"/>
                <a:ea typeface="Arial"/>
                <a:cs typeface="Arial"/>
                <a:sym typeface="Arial"/>
              </a:rPr>
              <a:t> run the tasks in their separate slots in specified parallelism. It is responsible to send the status of the tasks to </a:t>
            </a:r>
            <a:r>
              <a:rPr lang="en-US" sz="1100" b="1" i="0" u="none" strike="noStrike" cap="none" dirty="0" err="1">
                <a:solidFill>
                  <a:srgbClr val="000000"/>
                </a:solidFill>
                <a:effectLst/>
                <a:latin typeface="Arial"/>
                <a:ea typeface="Arial"/>
                <a:cs typeface="Arial"/>
                <a:sym typeface="Arial"/>
              </a:rPr>
              <a:t>JobManager</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40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1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383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22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626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285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336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1216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617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27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1387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881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962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6411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44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90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4081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Nowadays,  technologies surrounded us generate the huge amount of data.</a:t>
            </a:r>
          </a:p>
          <a:p>
            <a:r>
              <a:rPr lang="en-US" dirty="0"/>
              <a:t>Devices which connected to the network creates it's network logs.</a:t>
            </a:r>
          </a:p>
          <a:p>
            <a:r>
              <a:rPr lang="en-US" dirty="0"/>
              <a:t>Traffic sensors generate its logs. While we are walking, phone in our pockets creates record while connecting and disconnecting the base station. We can give such kind of more example as Mobile applications, Websites, and social networks. </a:t>
            </a:r>
          </a:p>
          <a:p>
            <a:r>
              <a:rPr lang="en-US" dirty="0"/>
              <a:t>All of this data is important the most of them must be processed. But some of this derived data are making more value if it has been treated in real-time (in a milliseconds after it appeared). Importance of processing unbound data produce Stream Processing as a solution. </a:t>
            </a:r>
          </a:p>
        </p:txBody>
      </p:sp>
    </p:spTree>
    <p:extLst>
      <p:ext uri="{BB962C8B-B14F-4D97-AF65-F5344CB8AC3E}">
        <p14:creationId xmlns:p14="http://schemas.microsoft.com/office/powerpoint/2010/main" val="3744220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lose value quickly overtime.</a:t>
            </a:r>
            <a:endParaRPr dirty="0"/>
          </a:p>
        </p:txBody>
      </p:sp>
    </p:spTree>
    <p:extLst>
      <p:ext uri="{BB962C8B-B14F-4D97-AF65-F5344CB8AC3E}">
        <p14:creationId xmlns:p14="http://schemas.microsoft.com/office/powerpoint/2010/main" val="2347911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67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119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78fda550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78fda550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389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lkhan-shahverdi/streaming-benchmark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elkhan-shahverdi-59356166/"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shahverdiyev90@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document/8750955" TargetMode="External"/><Relationship Id="rId7" Type="http://schemas.openxmlformats.org/officeDocument/2006/relationships/hyperlink" Target="https://github.com/elkhan-shahverdi/streaming-benchmark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cwiki.apache.org/confluence/display/FLINK/Flink+Internals" TargetMode="External"/><Relationship Id="rId5" Type="http://schemas.openxmlformats.org/officeDocument/2006/relationships/hyperlink" Target="https://www.amazon.de/dp/1491983876/ref=sr_1_1?keywords=streaming+systems&amp;qid=1571480352&amp;sr=8-1" TargetMode="External"/><Relationship Id="rId4" Type="http://schemas.openxmlformats.org/officeDocument/2006/relationships/hyperlink" Target="https://www.amazon.com/Designing-Data-Intensive-Applications-Reliable-Maintainable/dp/144937332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studyinestonia.ee/e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devhunt.ee/" TargetMode="External"/><Relationship Id="rId4" Type="http://schemas.openxmlformats.org/officeDocument/2006/relationships/hyperlink" Target="https://www.workinestonia.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Varela Round"/>
                <a:ea typeface="Varela Round"/>
                <a:cs typeface="Varela Round"/>
                <a:sym typeface="Varela Round"/>
              </a:rPr>
              <a:t>0-to-hero</a:t>
            </a:r>
            <a:endParaRPr dirty="0">
              <a:latin typeface="Varela Round"/>
              <a:ea typeface="Varela Round"/>
              <a:cs typeface="Varela Round"/>
              <a:sym typeface="Varela Round"/>
            </a:endParaRPr>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Source Code Pro Medium"/>
                <a:ea typeface="Source Code Pro Medium"/>
                <a:cs typeface="Source Code Pro Medium"/>
                <a:sym typeface="Source Code Pro Medium"/>
              </a:rPr>
              <a:t> 07/10 Mentors &lt;&gt; 07/10 Sessions</a:t>
            </a:r>
            <a:endParaRPr sz="2400" dirty="0">
              <a:latin typeface="Source Code Pro Medium"/>
              <a:ea typeface="Source Code Pro Medium"/>
              <a:cs typeface="Source Code Pro Medium"/>
              <a:sym typeface="Source Code Pr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API</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578084"/>
          </a:xfrm>
          <a:prstGeom prst="rect">
            <a:avLst/>
          </a:prstGeom>
        </p:spPr>
        <p:txBody>
          <a:bodyPr spcFirstLastPara="1" wrap="square" lIns="91425" tIns="91425" rIns="91425" bIns="91425" numCol="2" anchor="t" anchorCtr="0">
            <a:noAutofit/>
          </a:bodyPr>
          <a:lstStyle/>
          <a:p>
            <a:pPr fontAlgn="base"/>
            <a:r>
              <a:rPr lang="en-US" dirty="0">
                <a:latin typeface="Varela Round"/>
                <a:cs typeface="Varela Round"/>
              </a:rPr>
              <a:t>Programmatic </a:t>
            </a:r>
          </a:p>
          <a:p>
            <a:pPr fontAlgn="base"/>
            <a:endParaRPr lang="en-US" dirty="0">
              <a:latin typeface="Varela Round"/>
              <a:cs typeface="Varela Round"/>
            </a:endParaRPr>
          </a:p>
          <a:p>
            <a:pPr fontAlgn="base"/>
            <a:r>
              <a:rPr lang="en-US" dirty="0">
                <a:latin typeface="Varela Round"/>
                <a:cs typeface="Varela Round"/>
              </a:rPr>
              <a:t>Streaming SQL</a:t>
            </a:r>
          </a:p>
          <a:p>
            <a:pPr marL="114300" indent="0" fontAlgn="base">
              <a:buNone/>
            </a:pPr>
            <a:endParaRPr dirty="0">
              <a:latin typeface="Varela Round"/>
              <a:ea typeface="Varela Round"/>
              <a:cs typeface="Varela Round"/>
              <a:sym typeface="Varela Round"/>
            </a:endParaRPr>
          </a:p>
        </p:txBody>
      </p:sp>
      <p:pic>
        <p:nvPicPr>
          <p:cNvPr id="3" name="Picture 2">
            <a:extLst>
              <a:ext uri="{FF2B5EF4-FFF2-40B4-BE49-F238E27FC236}">
                <a16:creationId xmlns:a16="http://schemas.microsoft.com/office/drawing/2014/main" id="{9F9C01AC-C03A-8043-9E18-001D8EAA7846}"/>
              </a:ext>
            </a:extLst>
          </p:cNvPr>
          <p:cNvPicPr>
            <a:picLocks noChangeAspect="1"/>
          </p:cNvPicPr>
          <p:nvPr/>
        </p:nvPicPr>
        <p:blipFill>
          <a:blip r:embed="rId3"/>
          <a:stretch>
            <a:fillRect/>
          </a:stretch>
        </p:blipFill>
        <p:spPr>
          <a:xfrm>
            <a:off x="311700" y="2667000"/>
            <a:ext cx="3829052" cy="1845799"/>
          </a:xfrm>
          <a:prstGeom prst="rect">
            <a:avLst/>
          </a:prstGeom>
        </p:spPr>
      </p:pic>
      <p:pic>
        <p:nvPicPr>
          <p:cNvPr id="5" name="Picture 4">
            <a:extLst>
              <a:ext uri="{FF2B5EF4-FFF2-40B4-BE49-F238E27FC236}">
                <a16:creationId xmlns:a16="http://schemas.microsoft.com/office/drawing/2014/main" id="{780C0D21-2B71-EB44-AE54-C2201C744B94}"/>
              </a:ext>
            </a:extLst>
          </p:cNvPr>
          <p:cNvPicPr>
            <a:picLocks noChangeAspect="1"/>
          </p:cNvPicPr>
          <p:nvPr/>
        </p:nvPicPr>
        <p:blipFill>
          <a:blip r:embed="rId4"/>
          <a:stretch>
            <a:fillRect/>
          </a:stretch>
        </p:blipFill>
        <p:spPr>
          <a:xfrm>
            <a:off x="4711148" y="2888746"/>
            <a:ext cx="3893457" cy="1402305"/>
          </a:xfrm>
          <a:prstGeom prst="rect">
            <a:avLst/>
          </a:prstGeom>
        </p:spPr>
      </p:pic>
    </p:spTree>
    <p:extLst>
      <p:ext uri="{BB962C8B-B14F-4D97-AF65-F5344CB8AC3E}">
        <p14:creationId xmlns:p14="http://schemas.microsoft.com/office/powerpoint/2010/main" val="43405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API</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489184"/>
          </a:xfrm>
          <a:prstGeom prst="rect">
            <a:avLst/>
          </a:prstGeom>
        </p:spPr>
        <p:txBody>
          <a:bodyPr spcFirstLastPara="1" wrap="square" lIns="91425" tIns="91425" rIns="91425" bIns="91425" numCol="2" anchor="t" anchorCtr="0">
            <a:noAutofit/>
          </a:bodyPr>
          <a:lstStyle/>
          <a:p>
            <a:pPr fontAlgn="base"/>
            <a:r>
              <a:rPr lang="en-US" dirty="0">
                <a:latin typeface="Varela Round"/>
                <a:cs typeface="Varela Round"/>
              </a:rPr>
              <a:t>GUI-based / drag and drop</a:t>
            </a:r>
          </a:p>
          <a:p>
            <a:pPr fontAlgn="base"/>
            <a:r>
              <a:rPr lang="en-US" dirty="0">
                <a:latin typeface="Varela Round"/>
                <a:ea typeface="Varela Round"/>
                <a:cs typeface="Varela Round"/>
                <a:sym typeface="Varela Round"/>
              </a:rPr>
              <a:t>Declarative (</a:t>
            </a:r>
            <a:r>
              <a:rPr lang="en-US" dirty="0" err="1">
                <a:latin typeface="Varela Round"/>
                <a:ea typeface="Varela Round"/>
                <a:cs typeface="Varela Round"/>
                <a:sym typeface="Varela Round"/>
              </a:rPr>
              <a:t>Json</a:t>
            </a:r>
            <a:r>
              <a:rPr lang="en-US" dirty="0">
                <a:latin typeface="Varela Round"/>
                <a:ea typeface="Varela Round"/>
                <a:cs typeface="Varela Round"/>
                <a:sym typeface="Varela Round"/>
              </a:rPr>
              <a:t>, </a:t>
            </a:r>
            <a:r>
              <a:rPr lang="en-US" dirty="0" err="1">
                <a:latin typeface="Varela Round"/>
                <a:ea typeface="Varela Round"/>
                <a:cs typeface="Varela Round"/>
                <a:sym typeface="Varela Round"/>
              </a:rPr>
              <a:t>Yaml</a:t>
            </a:r>
            <a:r>
              <a:rPr lang="en-US" dirty="0">
                <a:latin typeface="Varela Round"/>
                <a:ea typeface="Varela Round"/>
                <a:cs typeface="Varela Round"/>
                <a:sym typeface="Varela Round"/>
              </a:rPr>
              <a:t>)</a:t>
            </a:r>
            <a:endParaRPr dirty="0">
              <a:latin typeface="Varela Round"/>
              <a:ea typeface="Varela Round"/>
              <a:cs typeface="Varela Round"/>
              <a:sym typeface="Varela Round"/>
            </a:endParaRPr>
          </a:p>
        </p:txBody>
      </p:sp>
      <p:pic>
        <p:nvPicPr>
          <p:cNvPr id="8" name="Picture 7">
            <a:extLst>
              <a:ext uri="{FF2B5EF4-FFF2-40B4-BE49-F238E27FC236}">
                <a16:creationId xmlns:a16="http://schemas.microsoft.com/office/drawing/2014/main" id="{0DC94DF4-C8F8-824A-81B1-351438900B39}"/>
              </a:ext>
            </a:extLst>
          </p:cNvPr>
          <p:cNvPicPr>
            <a:picLocks noChangeAspect="1"/>
          </p:cNvPicPr>
          <p:nvPr/>
        </p:nvPicPr>
        <p:blipFill>
          <a:blip r:embed="rId3"/>
          <a:stretch>
            <a:fillRect/>
          </a:stretch>
        </p:blipFill>
        <p:spPr>
          <a:xfrm>
            <a:off x="148937" y="2315699"/>
            <a:ext cx="4443460" cy="2628900"/>
          </a:xfrm>
          <a:prstGeom prst="rect">
            <a:avLst/>
          </a:prstGeom>
        </p:spPr>
      </p:pic>
      <p:pic>
        <p:nvPicPr>
          <p:cNvPr id="10" name="Picture 9">
            <a:extLst>
              <a:ext uri="{FF2B5EF4-FFF2-40B4-BE49-F238E27FC236}">
                <a16:creationId xmlns:a16="http://schemas.microsoft.com/office/drawing/2014/main" id="{A27CC508-86AB-084F-9F61-880438D6C242}"/>
              </a:ext>
            </a:extLst>
          </p:cNvPr>
          <p:cNvPicPr>
            <a:picLocks noChangeAspect="1"/>
          </p:cNvPicPr>
          <p:nvPr/>
        </p:nvPicPr>
        <p:blipFill>
          <a:blip r:embed="rId4"/>
          <a:stretch>
            <a:fillRect/>
          </a:stretch>
        </p:blipFill>
        <p:spPr>
          <a:xfrm>
            <a:off x="4843948" y="2595099"/>
            <a:ext cx="4127500" cy="2070100"/>
          </a:xfrm>
          <a:prstGeom prst="rect">
            <a:avLst/>
          </a:prstGeom>
        </p:spPr>
      </p:pic>
    </p:spTree>
    <p:extLst>
      <p:ext uri="{BB962C8B-B14F-4D97-AF65-F5344CB8AC3E}">
        <p14:creationId xmlns:p14="http://schemas.microsoft.com/office/powerpoint/2010/main" val="277484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Stream Processing Engines</a:t>
            </a:r>
            <a:endParaRPr dirty="0">
              <a:solidFill>
                <a:srgbClr val="9900FF"/>
              </a:solidFill>
              <a:latin typeface="Varela Round"/>
              <a:ea typeface="Varela Round"/>
              <a:cs typeface="Varela Round"/>
              <a:sym typeface="Varela Round"/>
            </a:endParaRPr>
          </a:p>
        </p:txBody>
      </p:sp>
      <p:pic>
        <p:nvPicPr>
          <p:cNvPr id="3" name="Picture 2">
            <a:extLst>
              <a:ext uri="{FF2B5EF4-FFF2-40B4-BE49-F238E27FC236}">
                <a16:creationId xmlns:a16="http://schemas.microsoft.com/office/drawing/2014/main" id="{B89623C3-247C-0847-B15F-176981DAE7C1}"/>
              </a:ext>
            </a:extLst>
          </p:cNvPr>
          <p:cNvPicPr>
            <a:picLocks noChangeAspect="1"/>
          </p:cNvPicPr>
          <p:nvPr/>
        </p:nvPicPr>
        <p:blipFill>
          <a:blip r:embed="rId3"/>
          <a:stretch>
            <a:fillRect/>
          </a:stretch>
        </p:blipFill>
        <p:spPr>
          <a:xfrm>
            <a:off x="311700" y="1654108"/>
            <a:ext cx="2305050" cy="663642"/>
          </a:xfrm>
          <a:prstGeom prst="rect">
            <a:avLst/>
          </a:prstGeom>
        </p:spPr>
      </p:pic>
      <p:pic>
        <p:nvPicPr>
          <p:cNvPr id="7" name="Picture 6">
            <a:extLst>
              <a:ext uri="{FF2B5EF4-FFF2-40B4-BE49-F238E27FC236}">
                <a16:creationId xmlns:a16="http://schemas.microsoft.com/office/drawing/2014/main" id="{34D1F953-4CE1-2640-8740-76E3D25AA9D4}"/>
              </a:ext>
            </a:extLst>
          </p:cNvPr>
          <p:cNvPicPr>
            <a:picLocks noChangeAspect="1"/>
          </p:cNvPicPr>
          <p:nvPr/>
        </p:nvPicPr>
        <p:blipFill>
          <a:blip r:embed="rId4"/>
          <a:stretch>
            <a:fillRect/>
          </a:stretch>
        </p:blipFill>
        <p:spPr>
          <a:xfrm>
            <a:off x="3296097" y="2916638"/>
            <a:ext cx="2026406" cy="989562"/>
          </a:xfrm>
          <a:prstGeom prst="rect">
            <a:avLst/>
          </a:prstGeom>
        </p:spPr>
      </p:pic>
      <p:pic>
        <p:nvPicPr>
          <p:cNvPr id="9" name="Graphic 8">
            <a:extLst>
              <a:ext uri="{FF2B5EF4-FFF2-40B4-BE49-F238E27FC236}">
                <a16:creationId xmlns:a16="http://schemas.microsoft.com/office/drawing/2014/main" id="{DCC0D123-93B7-9949-B8FB-A0AA7F71CF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7954" y="1950647"/>
            <a:ext cx="847491" cy="847491"/>
          </a:xfrm>
          <a:prstGeom prst="rect">
            <a:avLst/>
          </a:prstGeom>
        </p:spPr>
      </p:pic>
      <p:pic>
        <p:nvPicPr>
          <p:cNvPr id="11" name="Picture 10">
            <a:extLst>
              <a:ext uri="{FF2B5EF4-FFF2-40B4-BE49-F238E27FC236}">
                <a16:creationId xmlns:a16="http://schemas.microsoft.com/office/drawing/2014/main" id="{98B10D16-800F-5045-847A-EC7C0C4DF7A9}"/>
              </a:ext>
            </a:extLst>
          </p:cNvPr>
          <p:cNvPicPr>
            <a:picLocks noChangeAspect="1"/>
          </p:cNvPicPr>
          <p:nvPr/>
        </p:nvPicPr>
        <p:blipFill>
          <a:blip r:embed="rId7"/>
          <a:stretch>
            <a:fillRect/>
          </a:stretch>
        </p:blipFill>
        <p:spPr>
          <a:xfrm>
            <a:off x="7109359" y="3905250"/>
            <a:ext cx="1719781" cy="895350"/>
          </a:xfrm>
          <a:prstGeom prst="rect">
            <a:avLst/>
          </a:prstGeom>
        </p:spPr>
      </p:pic>
      <p:pic>
        <p:nvPicPr>
          <p:cNvPr id="13" name="Picture 12">
            <a:extLst>
              <a:ext uri="{FF2B5EF4-FFF2-40B4-BE49-F238E27FC236}">
                <a16:creationId xmlns:a16="http://schemas.microsoft.com/office/drawing/2014/main" id="{F3B65605-5618-964F-8720-1FB7417F679D}"/>
              </a:ext>
            </a:extLst>
          </p:cNvPr>
          <p:cNvPicPr>
            <a:picLocks noChangeAspect="1"/>
          </p:cNvPicPr>
          <p:nvPr/>
        </p:nvPicPr>
        <p:blipFill>
          <a:blip r:embed="rId8"/>
          <a:stretch>
            <a:fillRect/>
          </a:stretch>
        </p:blipFill>
        <p:spPr>
          <a:xfrm>
            <a:off x="0" y="3700950"/>
            <a:ext cx="3416300" cy="1708150"/>
          </a:xfrm>
          <a:prstGeom prst="rect">
            <a:avLst/>
          </a:prstGeom>
        </p:spPr>
      </p:pic>
      <p:pic>
        <p:nvPicPr>
          <p:cNvPr id="15" name="Picture 14">
            <a:extLst>
              <a:ext uri="{FF2B5EF4-FFF2-40B4-BE49-F238E27FC236}">
                <a16:creationId xmlns:a16="http://schemas.microsoft.com/office/drawing/2014/main" id="{5C9FE1E6-5072-BB4F-8864-7668611AD829}"/>
              </a:ext>
            </a:extLst>
          </p:cNvPr>
          <p:cNvPicPr>
            <a:picLocks noChangeAspect="1"/>
          </p:cNvPicPr>
          <p:nvPr/>
        </p:nvPicPr>
        <p:blipFill>
          <a:blip r:embed="rId9"/>
          <a:stretch>
            <a:fillRect/>
          </a:stretch>
        </p:blipFill>
        <p:spPr>
          <a:xfrm>
            <a:off x="2810721" y="1869417"/>
            <a:ext cx="1857442" cy="928721"/>
          </a:xfrm>
          <a:prstGeom prst="rect">
            <a:avLst/>
          </a:prstGeom>
        </p:spPr>
      </p:pic>
      <p:pic>
        <p:nvPicPr>
          <p:cNvPr id="17" name="Picture 16">
            <a:extLst>
              <a:ext uri="{FF2B5EF4-FFF2-40B4-BE49-F238E27FC236}">
                <a16:creationId xmlns:a16="http://schemas.microsoft.com/office/drawing/2014/main" id="{D7404943-5288-5B48-9467-EDB60411491B}"/>
              </a:ext>
            </a:extLst>
          </p:cNvPr>
          <p:cNvPicPr>
            <a:picLocks noChangeAspect="1"/>
          </p:cNvPicPr>
          <p:nvPr/>
        </p:nvPicPr>
        <p:blipFill>
          <a:blip r:embed="rId10"/>
          <a:stretch>
            <a:fillRect/>
          </a:stretch>
        </p:blipFill>
        <p:spPr>
          <a:xfrm>
            <a:off x="3195226" y="4080229"/>
            <a:ext cx="2200342" cy="816571"/>
          </a:xfrm>
          <a:prstGeom prst="rect">
            <a:avLst/>
          </a:prstGeom>
        </p:spPr>
      </p:pic>
      <p:pic>
        <p:nvPicPr>
          <p:cNvPr id="19" name="Picture 18">
            <a:extLst>
              <a:ext uri="{FF2B5EF4-FFF2-40B4-BE49-F238E27FC236}">
                <a16:creationId xmlns:a16="http://schemas.microsoft.com/office/drawing/2014/main" id="{6EC13AC8-AC71-5349-9F9C-D30D5B5ADF69}"/>
              </a:ext>
            </a:extLst>
          </p:cNvPr>
          <p:cNvPicPr>
            <a:picLocks noChangeAspect="1"/>
          </p:cNvPicPr>
          <p:nvPr/>
        </p:nvPicPr>
        <p:blipFill>
          <a:blip r:embed="rId11"/>
          <a:stretch>
            <a:fillRect/>
          </a:stretch>
        </p:blipFill>
        <p:spPr>
          <a:xfrm>
            <a:off x="143129" y="3191454"/>
            <a:ext cx="1819638" cy="1161471"/>
          </a:xfrm>
          <a:prstGeom prst="rect">
            <a:avLst/>
          </a:prstGeom>
        </p:spPr>
      </p:pic>
      <p:pic>
        <p:nvPicPr>
          <p:cNvPr id="21" name="Picture 20">
            <a:extLst>
              <a:ext uri="{FF2B5EF4-FFF2-40B4-BE49-F238E27FC236}">
                <a16:creationId xmlns:a16="http://schemas.microsoft.com/office/drawing/2014/main" id="{426198F5-3CB2-0841-8DE8-EB8B0608AAAD}"/>
              </a:ext>
            </a:extLst>
          </p:cNvPr>
          <p:cNvPicPr>
            <a:picLocks noChangeAspect="1"/>
          </p:cNvPicPr>
          <p:nvPr/>
        </p:nvPicPr>
        <p:blipFill>
          <a:blip r:embed="rId12"/>
          <a:stretch>
            <a:fillRect/>
          </a:stretch>
        </p:blipFill>
        <p:spPr>
          <a:xfrm>
            <a:off x="6318147" y="3119188"/>
            <a:ext cx="2248003" cy="774312"/>
          </a:xfrm>
          <a:prstGeom prst="rect">
            <a:avLst/>
          </a:prstGeom>
        </p:spPr>
      </p:pic>
      <p:pic>
        <p:nvPicPr>
          <p:cNvPr id="23" name="Picture 22">
            <a:extLst>
              <a:ext uri="{FF2B5EF4-FFF2-40B4-BE49-F238E27FC236}">
                <a16:creationId xmlns:a16="http://schemas.microsoft.com/office/drawing/2014/main" id="{5E775A03-1E30-6A4F-89AB-D674D6DC7509}"/>
              </a:ext>
            </a:extLst>
          </p:cNvPr>
          <p:cNvPicPr>
            <a:picLocks noChangeAspect="1"/>
          </p:cNvPicPr>
          <p:nvPr/>
        </p:nvPicPr>
        <p:blipFill>
          <a:blip r:embed="rId13"/>
          <a:stretch>
            <a:fillRect/>
          </a:stretch>
        </p:blipFill>
        <p:spPr>
          <a:xfrm>
            <a:off x="5762027" y="4077606"/>
            <a:ext cx="953097" cy="953097"/>
          </a:xfrm>
          <a:prstGeom prst="rect">
            <a:avLst/>
          </a:prstGeom>
        </p:spPr>
      </p:pic>
      <p:pic>
        <p:nvPicPr>
          <p:cNvPr id="25" name="Picture 24">
            <a:extLst>
              <a:ext uri="{FF2B5EF4-FFF2-40B4-BE49-F238E27FC236}">
                <a16:creationId xmlns:a16="http://schemas.microsoft.com/office/drawing/2014/main" id="{87A31A82-A3E4-D943-89AC-7C697A09D01F}"/>
              </a:ext>
            </a:extLst>
          </p:cNvPr>
          <p:cNvPicPr>
            <a:picLocks noChangeAspect="1"/>
          </p:cNvPicPr>
          <p:nvPr/>
        </p:nvPicPr>
        <p:blipFill>
          <a:blip r:embed="rId14"/>
          <a:stretch>
            <a:fillRect/>
          </a:stretch>
        </p:blipFill>
        <p:spPr>
          <a:xfrm>
            <a:off x="4636649" y="1952558"/>
            <a:ext cx="1861661" cy="1861661"/>
          </a:xfrm>
          <a:prstGeom prst="rect">
            <a:avLst/>
          </a:prstGeom>
        </p:spPr>
      </p:pic>
      <p:pic>
        <p:nvPicPr>
          <p:cNvPr id="27" name="Picture 26">
            <a:extLst>
              <a:ext uri="{FF2B5EF4-FFF2-40B4-BE49-F238E27FC236}">
                <a16:creationId xmlns:a16="http://schemas.microsoft.com/office/drawing/2014/main" id="{5942B6EF-D762-5947-9F78-6F339E098A57}"/>
              </a:ext>
            </a:extLst>
          </p:cNvPr>
          <p:cNvPicPr>
            <a:picLocks noChangeAspect="1"/>
          </p:cNvPicPr>
          <p:nvPr/>
        </p:nvPicPr>
        <p:blipFill>
          <a:blip r:embed="rId15"/>
          <a:stretch>
            <a:fillRect/>
          </a:stretch>
        </p:blipFill>
        <p:spPr>
          <a:xfrm>
            <a:off x="587925" y="2082205"/>
            <a:ext cx="1778000" cy="1778000"/>
          </a:xfrm>
          <a:prstGeom prst="rect">
            <a:avLst/>
          </a:prstGeom>
        </p:spPr>
      </p:pic>
      <p:pic>
        <p:nvPicPr>
          <p:cNvPr id="29" name="Graphic 28">
            <a:extLst>
              <a:ext uri="{FF2B5EF4-FFF2-40B4-BE49-F238E27FC236}">
                <a16:creationId xmlns:a16="http://schemas.microsoft.com/office/drawing/2014/main" id="{3838B4AA-86ED-6242-BB75-AD6EAE210D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17230" y="1106000"/>
            <a:ext cx="1821657" cy="1442550"/>
          </a:xfrm>
          <a:prstGeom prst="rect">
            <a:avLst/>
          </a:prstGeom>
        </p:spPr>
      </p:pic>
    </p:spTree>
    <p:extLst>
      <p:ext uri="{BB962C8B-B14F-4D97-AF65-F5344CB8AC3E}">
        <p14:creationId xmlns:p14="http://schemas.microsoft.com/office/powerpoint/2010/main" val="39984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Features of Stream Processing Engines</a:t>
            </a:r>
            <a:endParaRPr dirty="0">
              <a:solidFill>
                <a:srgbClr val="9900FF"/>
              </a:solidFill>
              <a:latin typeface="Varela Round"/>
              <a:ea typeface="Varela Round"/>
              <a:cs typeface="Varela Round"/>
              <a:sym typeface="Varela Round"/>
            </a:endParaRPr>
          </a:p>
        </p:txBody>
      </p:sp>
      <p:pic>
        <p:nvPicPr>
          <p:cNvPr id="6" name="Picture 5">
            <a:extLst>
              <a:ext uri="{FF2B5EF4-FFF2-40B4-BE49-F238E27FC236}">
                <a16:creationId xmlns:a16="http://schemas.microsoft.com/office/drawing/2014/main" id="{9216767B-E8FB-0C46-9DB6-64FAE41E9896}"/>
              </a:ext>
            </a:extLst>
          </p:cNvPr>
          <p:cNvPicPr>
            <a:picLocks noChangeAspect="1"/>
          </p:cNvPicPr>
          <p:nvPr/>
        </p:nvPicPr>
        <p:blipFill>
          <a:blip r:embed="rId3"/>
          <a:stretch>
            <a:fillRect/>
          </a:stretch>
        </p:blipFill>
        <p:spPr>
          <a:xfrm>
            <a:off x="1673225" y="1225549"/>
            <a:ext cx="5797550" cy="3759719"/>
          </a:xfrm>
          <a:prstGeom prst="rect">
            <a:avLst/>
          </a:prstGeom>
        </p:spPr>
      </p:pic>
    </p:spTree>
    <p:extLst>
      <p:ext uri="{BB962C8B-B14F-4D97-AF65-F5344CB8AC3E}">
        <p14:creationId xmlns:p14="http://schemas.microsoft.com/office/powerpoint/2010/main" val="94256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Delivery Guarantees</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707916"/>
            <a:ext cx="8520600" cy="1238484"/>
          </a:xfrm>
          <a:prstGeom prst="rect">
            <a:avLst/>
          </a:prstGeom>
        </p:spPr>
        <p:txBody>
          <a:bodyPr spcFirstLastPara="1" wrap="square" lIns="91425" tIns="91425" rIns="91425" bIns="91425" anchor="t" anchorCtr="0">
            <a:noAutofit/>
          </a:bodyPr>
          <a:lstStyle/>
          <a:p>
            <a:pPr fontAlgn="base"/>
            <a:r>
              <a:rPr lang="en-US" dirty="0">
                <a:latin typeface="Varela Round"/>
                <a:cs typeface="Varela Round"/>
              </a:rPr>
              <a:t>At most once  - fire and forget</a:t>
            </a:r>
          </a:p>
          <a:p>
            <a:pPr fontAlgn="base"/>
            <a:r>
              <a:rPr lang="en-US" dirty="0">
                <a:latin typeface="Varela Round"/>
                <a:ea typeface="Varela Round"/>
                <a:cs typeface="Varela Round"/>
                <a:sym typeface="Varela Round"/>
              </a:rPr>
              <a:t>At least once</a:t>
            </a:r>
          </a:p>
          <a:p>
            <a:pPr fontAlgn="base"/>
            <a:r>
              <a:rPr lang="en-US" dirty="0">
                <a:latin typeface="Varela Round"/>
                <a:ea typeface="Varela Round"/>
                <a:cs typeface="Varela Round"/>
                <a:sym typeface="Varela Round"/>
              </a:rPr>
              <a:t>Exactly once</a:t>
            </a:r>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4221883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Apache </a:t>
            </a:r>
            <a:r>
              <a:rPr lang="en" dirty="0" err="1">
                <a:solidFill>
                  <a:srgbClr val="9900FF"/>
                </a:solidFill>
                <a:latin typeface="Varela Round"/>
                <a:ea typeface="Varela Round"/>
                <a:cs typeface="Varela Round"/>
                <a:sym typeface="Varela Round"/>
              </a:rPr>
              <a:t>Flink</a:t>
            </a:r>
            <a:r>
              <a:rPr lang="en" dirty="0">
                <a:solidFill>
                  <a:srgbClr val="9900FF"/>
                </a:solidFill>
                <a:latin typeface="Varela Round"/>
                <a:ea typeface="Varela Round"/>
                <a:cs typeface="Varela Round"/>
                <a:sym typeface="Varela Round"/>
              </a:rPr>
              <a:t> Architecture</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3537184"/>
          </a:xfrm>
          <a:prstGeom prst="rect">
            <a:avLst/>
          </a:prstGeom>
        </p:spPr>
        <p:txBody>
          <a:bodyPr spcFirstLastPara="1" wrap="square" lIns="91425" tIns="91425" rIns="91425" bIns="91425" anchor="t" anchorCtr="0">
            <a:noAutofit/>
          </a:bodyPr>
          <a:lstStyle/>
          <a:p>
            <a:pPr fontAlgn="base">
              <a:lnSpc>
                <a:spcPct val="100000"/>
              </a:lnSpc>
            </a:pPr>
            <a:r>
              <a:rPr lang="en-US" dirty="0">
                <a:latin typeface="Varela Round"/>
                <a:ea typeface="Varela Round"/>
                <a:cs typeface="Varela Round"/>
                <a:sym typeface="Varela Round"/>
              </a:rPr>
              <a:t>Program</a:t>
            </a:r>
          </a:p>
          <a:p>
            <a:pPr lvl="1" fontAlgn="base">
              <a:lnSpc>
                <a:spcPct val="100000"/>
              </a:lnSpc>
            </a:pPr>
            <a:r>
              <a:rPr lang="en-US" dirty="0"/>
              <a:t>It is a piece of code, which you run on the </a:t>
            </a:r>
            <a:r>
              <a:rPr lang="en-US" b="1" dirty="0"/>
              <a:t>Flink Cluster</a:t>
            </a:r>
            <a:r>
              <a:rPr lang="en-US" dirty="0"/>
              <a:t>.</a:t>
            </a:r>
          </a:p>
          <a:p>
            <a:pPr marL="425450" indent="-285750" fontAlgn="base">
              <a:lnSpc>
                <a:spcPct val="100000"/>
              </a:lnSpc>
            </a:pPr>
            <a:r>
              <a:rPr lang="en-US" dirty="0">
                <a:latin typeface="Varela Round"/>
                <a:ea typeface="Varela Round"/>
                <a:cs typeface="Varela Round"/>
                <a:sym typeface="Varela Round"/>
              </a:rPr>
              <a:t>Client</a:t>
            </a:r>
          </a:p>
          <a:p>
            <a:pPr marL="882650" lvl="1" indent="-285750" fontAlgn="base">
              <a:lnSpc>
                <a:spcPct val="100000"/>
              </a:lnSpc>
            </a:pPr>
            <a:r>
              <a:rPr lang="en-US" dirty="0"/>
              <a:t>It is responsible for taking code (program) and constructing job dataflow graph, then passing it to </a:t>
            </a:r>
            <a:r>
              <a:rPr lang="en-US" b="1" dirty="0" err="1"/>
              <a:t>JobManager</a:t>
            </a:r>
            <a:r>
              <a:rPr lang="en-US" dirty="0"/>
              <a:t>. </a:t>
            </a:r>
          </a:p>
          <a:p>
            <a:pPr marL="425450" indent="-285750" fontAlgn="base">
              <a:lnSpc>
                <a:spcPct val="100000"/>
              </a:lnSpc>
            </a:pPr>
            <a:r>
              <a:rPr lang="en-US" dirty="0">
                <a:latin typeface="Varela Round"/>
                <a:ea typeface="Varela Round"/>
                <a:cs typeface="Varela Round"/>
                <a:sym typeface="Varela Round"/>
              </a:rPr>
              <a:t>Job Manager</a:t>
            </a:r>
          </a:p>
          <a:p>
            <a:pPr marL="882650" lvl="1" indent="-285750" fontAlgn="base">
              <a:lnSpc>
                <a:spcPct val="100000"/>
              </a:lnSpc>
            </a:pPr>
            <a:r>
              <a:rPr lang="en-US" dirty="0"/>
              <a:t>Also called </a:t>
            </a:r>
            <a:r>
              <a:rPr lang="en-US" b="1" dirty="0"/>
              <a:t>masters</a:t>
            </a:r>
            <a:r>
              <a:rPr lang="en-US" dirty="0"/>
              <a:t>. </a:t>
            </a:r>
          </a:p>
          <a:p>
            <a:pPr marL="425450" indent="-285750" fontAlgn="base">
              <a:lnSpc>
                <a:spcPct val="100000"/>
              </a:lnSpc>
            </a:pPr>
            <a:r>
              <a:rPr lang="en-US" dirty="0">
                <a:latin typeface="Varela Round"/>
                <a:ea typeface="Varela Round"/>
                <a:cs typeface="Varela Round"/>
                <a:sym typeface="Varela Round"/>
              </a:rPr>
              <a:t>Task Manager</a:t>
            </a:r>
          </a:p>
          <a:p>
            <a:pPr marL="882650" lvl="1" indent="-285750" fontAlgn="base">
              <a:lnSpc>
                <a:spcPct val="100000"/>
              </a:lnSpc>
            </a:pPr>
            <a:r>
              <a:rPr lang="en-US" dirty="0"/>
              <a:t>Also called </a:t>
            </a:r>
            <a:r>
              <a:rPr lang="en-US" b="1" dirty="0"/>
              <a:t>workers</a:t>
            </a:r>
            <a:r>
              <a:rPr lang="en-US" dirty="0"/>
              <a:t> or </a:t>
            </a:r>
            <a:r>
              <a:rPr lang="en-US" b="1" dirty="0"/>
              <a:t>slaves</a:t>
            </a:r>
            <a:r>
              <a:rPr lang="en-US" dirty="0"/>
              <a:t>. </a:t>
            </a:r>
            <a:endParaRPr lang="en-US" dirty="0">
              <a:latin typeface="Varela Round"/>
              <a:ea typeface="Varela Round"/>
              <a:cs typeface="Varela Round"/>
              <a:sym typeface="Varela Round"/>
            </a:endParaRPr>
          </a:p>
          <a:p>
            <a:pPr fontAlgn="base"/>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150148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Apache </a:t>
            </a:r>
            <a:r>
              <a:rPr lang="en" dirty="0" err="1">
                <a:solidFill>
                  <a:srgbClr val="9900FF"/>
                </a:solidFill>
                <a:latin typeface="Varela Round"/>
                <a:ea typeface="Varela Round"/>
                <a:cs typeface="Varela Round"/>
                <a:sym typeface="Varela Round"/>
              </a:rPr>
              <a:t>Flink</a:t>
            </a:r>
            <a:r>
              <a:rPr lang="en" dirty="0">
                <a:solidFill>
                  <a:srgbClr val="9900FF"/>
                </a:solidFill>
                <a:latin typeface="Varela Round"/>
                <a:ea typeface="Varela Round"/>
                <a:cs typeface="Varela Round"/>
                <a:sym typeface="Varela Round"/>
              </a:rPr>
              <a:t> Architecture</a:t>
            </a:r>
            <a:endParaRPr dirty="0">
              <a:solidFill>
                <a:srgbClr val="9900FF"/>
              </a:solidFill>
              <a:latin typeface="Varela Round"/>
              <a:ea typeface="Varela Round"/>
              <a:cs typeface="Varela Round"/>
              <a:sym typeface="Varela Round"/>
            </a:endParaRPr>
          </a:p>
        </p:txBody>
      </p:sp>
      <p:pic>
        <p:nvPicPr>
          <p:cNvPr id="3" name="Picture 2">
            <a:extLst>
              <a:ext uri="{FF2B5EF4-FFF2-40B4-BE49-F238E27FC236}">
                <a16:creationId xmlns:a16="http://schemas.microsoft.com/office/drawing/2014/main" id="{84BAC7E9-D088-414D-BA03-8B52BB3B5554}"/>
              </a:ext>
            </a:extLst>
          </p:cNvPr>
          <p:cNvPicPr>
            <a:picLocks noChangeAspect="1"/>
          </p:cNvPicPr>
          <p:nvPr/>
        </p:nvPicPr>
        <p:blipFill>
          <a:blip r:embed="rId3"/>
          <a:stretch>
            <a:fillRect/>
          </a:stretch>
        </p:blipFill>
        <p:spPr>
          <a:xfrm>
            <a:off x="1473200" y="1206157"/>
            <a:ext cx="5675671" cy="3937343"/>
          </a:xfrm>
          <a:prstGeom prst="rect">
            <a:avLst/>
          </a:prstGeom>
        </p:spPr>
      </p:pic>
    </p:spTree>
    <p:extLst>
      <p:ext uri="{BB962C8B-B14F-4D97-AF65-F5344CB8AC3E}">
        <p14:creationId xmlns:p14="http://schemas.microsoft.com/office/powerpoint/2010/main" val="2586281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Apache </a:t>
            </a:r>
            <a:r>
              <a:rPr lang="en" dirty="0" err="1">
                <a:solidFill>
                  <a:srgbClr val="9900FF"/>
                </a:solidFill>
                <a:latin typeface="Varela Round"/>
                <a:ea typeface="Varela Round"/>
                <a:cs typeface="Varela Round"/>
                <a:sym typeface="Varela Round"/>
              </a:rPr>
              <a:t>Flink</a:t>
            </a:r>
            <a:r>
              <a:rPr lang="en" dirty="0">
                <a:solidFill>
                  <a:srgbClr val="9900FF"/>
                </a:solidFill>
                <a:latin typeface="Varela Round"/>
                <a:ea typeface="Varela Round"/>
                <a:cs typeface="Varela Round"/>
                <a:sym typeface="Varela Round"/>
              </a:rPr>
              <a:t> Architecture</a:t>
            </a:r>
            <a:endParaRPr dirty="0">
              <a:solidFill>
                <a:srgbClr val="9900FF"/>
              </a:solidFill>
              <a:latin typeface="Varela Round"/>
              <a:ea typeface="Varela Round"/>
              <a:cs typeface="Varela Round"/>
              <a:sym typeface="Varela Round"/>
            </a:endParaRPr>
          </a:p>
        </p:txBody>
      </p:sp>
      <p:pic>
        <p:nvPicPr>
          <p:cNvPr id="4" name="Picture 3">
            <a:extLst>
              <a:ext uri="{FF2B5EF4-FFF2-40B4-BE49-F238E27FC236}">
                <a16:creationId xmlns:a16="http://schemas.microsoft.com/office/drawing/2014/main" id="{96954AF0-D202-B747-A367-792D9481E091}"/>
              </a:ext>
            </a:extLst>
          </p:cNvPr>
          <p:cNvPicPr>
            <a:picLocks noChangeAspect="1"/>
          </p:cNvPicPr>
          <p:nvPr/>
        </p:nvPicPr>
        <p:blipFill>
          <a:blip r:embed="rId3"/>
          <a:stretch>
            <a:fillRect/>
          </a:stretch>
        </p:blipFill>
        <p:spPr>
          <a:xfrm>
            <a:off x="3114462" y="1106000"/>
            <a:ext cx="5861475" cy="4002748"/>
          </a:xfrm>
          <a:prstGeom prst="rect">
            <a:avLst/>
          </a:prstGeom>
        </p:spPr>
      </p:pic>
      <p:pic>
        <p:nvPicPr>
          <p:cNvPr id="6" name="Picture 5">
            <a:extLst>
              <a:ext uri="{FF2B5EF4-FFF2-40B4-BE49-F238E27FC236}">
                <a16:creationId xmlns:a16="http://schemas.microsoft.com/office/drawing/2014/main" id="{94C67E87-9A25-1742-91F2-943D3CB8CEFE}"/>
              </a:ext>
            </a:extLst>
          </p:cNvPr>
          <p:cNvPicPr>
            <a:picLocks noChangeAspect="1"/>
          </p:cNvPicPr>
          <p:nvPr/>
        </p:nvPicPr>
        <p:blipFill>
          <a:blip r:embed="rId4"/>
          <a:stretch>
            <a:fillRect/>
          </a:stretch>
        </p:blipFill>
        <p:spPr>
          <a:xfrm>
            <a:off x="119163" y="2921001"/>
            <a:ext cx="3187836" cy="1536700"/>
          </a:xfrm>
          <a:prstGeom prst="rect">
            <a:avLst/>
          </a:prstGeom>
        </p:spPr>
      </p:pic>
    </p:spTree>
    <p:extLst>
      <p:ext uri="{BB962C8B-B14F-4D97-AF65-F5344CB8AC3E}">
        <p14:creationId xmlns:p14="http://schemas.microsoft.com/office/powerpoint/2010/main" val="287428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Experiment Design</a:t>
            </a:r>
            <a:endParaRPr dirty="0">
              <a:solidFill>
                <a:srgbClr val="9900FF"/>
              </a:solidFill>
              <a:latin typeface="Varela Round"/>
              <a:ea typeface="Varela Round"/>
              <a:cs typeface="Varela Round"/>
              <a:sym typeface="Varela Round"/>
            </a:endParaRPr>
          </a:p>
        </p:txBody>
      </p:sp>
      <p:pic>
        <p:nvPicPr>
          <p:cNvPr id="4" name="Picture 3">
            <a:extLst>
              <a:ext uri="{FF2B5EF4-FFF2-40B4-BE49-F238E27FC236}">
                <a16:creationId xmlns:a16="http://schemas.microsoft.com/office/drawing/2014/main" id="{641A4B95-06FB-534A-B776-FD51DA301A35}"/>
              </a:ext>
            </a:extLst>
          </p:cNvPr>
          <p:cNvPicPr>
            <a:picLocks noChangeAspect="1"/>
          </p:cNvPicPr>
          <p:nvPr/>
        </p:nvPicPr>
        <p:blipFill>
          <a:blip r:embed="rId3"/>
          <a:stretch>
            <a:fillRect/>
          </a:stretch>
        </p:blipFill>
        <p:spPr>
          <a:xfrm>
            <a:off x="1937512" y="1160949"/>
            <a:ext cx="4697340" cy="3492894"/>
          </a:xfrm>
          <a:prstGeom prst="rect">
            <a:avLst/>
          </a:prstGeom>
        </p:spPr>
      </p:pic>
      <p:sp>
        <p:nvSpPr>
          <p:cNvPr id="2" name="Rectangle 1">
            <a:extLst>
              <a:ext uri="{FF2B5EF4-FFF2-40B4-BE49-F238E27FC236}">
                <a16:creationId xmlns:a16="http://schemas.microsoft.com/office/drawing/2014/main" id="{B8733526-FA22-BA44-A208-D2E0F32AA553}"/>
              </a:ext>
            </a:extLst>
          </p:cNvPr>
          <p:cNvSpPr/>
          <p:nvPr/>
        </p:nvSpPr>
        <p:spPr>
          <a:xfrm>
            <a:off x="470196" y="4712613"/>
            <a:ext cx="8673804" cy="430887"/>
          </a:xfrm>
          <a:prstGeom prst="rect">
            <a:avLst/>
          </a:prstGeom>
        </p:spPr>
        <p:txBody>
          <a:bodyPr wrap="square">
            <a:spAutoFit/>
          </a:bodyPr>
          <a:lstStyle/>
          <a:p>
            <a:r>
              <a:rPr lang="en-US" sz="1100" i="1" dirty="0">
                <a:latin typeface="+mn-lt"/>
              </a:rPr>
              <a:t>1. C. </a:t>
            </a:r>
            <a:r>
              <a:rPr lang="en-US" sz="1100" i="1" dirty="0" err="1">
                <a:latin typeface="+mn-lt"/>
              </a:rPr>
              <a:t>Sanket</a:t>
            </a:r>
            <a:r>
              <a:rPr lang="en-US" sz="1100" i="1" dirty="0">
                <a:latin typeface="+mn-lt"/>
              </a:rPr>
              <a:t>, D. Derek, E. Bobby, F. Reza, G. Thomas, H. Mark, L. </a:t>
            </a:r>
            <a:r>
              <a:rPr lang="en-US" sz="1100" i="1" dirty="0" err="1">
                <a:latin typeface="+mn-lt"/>
              </a:rPr>
              <a:t>Zhuo</a:t>
            </a:r>
            <a:r>
              <a:rPr lang="en-US" sz="1100" i="1" dirty="0">
                <a:latin typeface="+mn-lt"/>
              </a:rPr>
              <a:t>, N. Kyle, P. </a:t>
            </a:r>
            <a:r>
              <a:rPr lang="en-US" sz="1100" i="1" dirty="0" err="1">
                <a:latin typeface="+mn-lt"/>
              </a:rPr>
              <a:t>Kishorkumar</a:t>
            </a:r>
            <a:r>
              <a:rPr lang="en-US" sz="1100" i="1" dirty="0">
                <a:latin typeface="+mn-lt"/>
              </a:rPr>
              <a:t>, J. P. </a:t>
            </a:r>
            <a:r>
              <a:rPr lang="en-US" sz="1100" i="1" dirty="0" err="1">
                <a:latin typeface="+mn-lt"/>
              </a:rPr>
              <a:t>Boyang</a:t>
            </a:r>
            <a:r>
              <a:rPr lang="en-US" sz="1100" i="1" dirty="0">
                <a:latin typeface="+mn-lt"/>
              </a:rPr>
              <a:t> ja P. Paul, „Benchmarking Streaming Computation Engines: Storm, Flink and Spark Streaming.,“ IEEE, 2016. </a:t>
            </a:r>
          </a:p>
        </p:txBody>
      </p:sp>
    </p:spTree>
    <p:extLst>
      <p:ext uri="{BB962C8B-B14F-4D97-AF65-F5344CB8AC3E}">
        <p14:creationId xmlns:p14="http://schemas.microsoft.com/office/powerpoint/2010/main" val="362313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38548" y="323732"/>
            <a:ext cx="8832300" cy="733500"/>
          </a:xfrm>
          <a:prstGeom prst="rect">
            <a:avLst/>
          </a:prstGeom>
        </p:spPr>
        <p:txBody>
          <a:bodyPr spcFirstLastPara="1" wrap="square" lIns="91425" tIns="91425" rIns="91425" bIns="91425" anchor="b" anchorCtr="0">
            <a:noAutofit/>
          </a:bodyPr>
          <a:lstStyle/>
          <a:p>
            <a:pPr lvl="0"/>
            <a:r>
              <a:rPr lang="en-US" dirty="0">
                <a:solidFill>
                  <a:srgbClr val="9900FF"/>
                </a:solidFill>
                <a:latin typeface="Varela Round"/>
                <a:ea typeface="Varela Round"/>
                <a:cs typeface="Varela Round"/>
                <a:sym typeface="Varela Round"/>
              </a:rPr>
              <a:t>Comparison with Yahoo Streaming Benchmark</a:t>
            </a:r>
          </a:p>
        </p:txBody>
      </p:sp>
      <p:graphicFrame>
        <p:nvGraphicFramePr>
          <p:cNvPr id="5" name="Table 4">
            <a:extLst>
              <a:ext uri="{FF2B5EF4-FFF2-40B4-BE49-F238E27FC236}">
                <a16:creationId xmlns:a16="http://schemas.microsoft.com/office/drawing/2014/main" id="{C603FD28-D166-5444-A883-023FC2B30FE0}"/>
              </a:ext>
            </a:extLst>
          </p:cNvPr>
          <p:cNvGraphicFramePr>
            <a:graphicFrameLocks noGrp="1"/>
          </p:cNvGraphicFramePr>
          <p:nvPr>
            <p:extLst>
              <p:ext uri="{D42A27DB-BD31-4B8C-83A1-F6EECF244321}">
                <p14:modId xmlns:p14="http://schemas.microsoft.com/office/powerpoint/2010/main" val="3410386731"/>
              </p:ext>
            </p:extLst>
          </p:nvPr>
        </p:nvGraphicFramePr>
        <p:xfrm>
          <a:off x="1314705" y="1431946"/>
          <a:ext cx="6679185" cy="2072640"/>
        </p:xfrm>
        <a:graphic>
          <a:graphicData uri="http://schemas.openxmlformats.org/drawingml/2006/table">
            <a:tbl>
              <a:tblPr firstRow="1" bandRow="1">
                <a:tableStyleId>{5C22544A-7EE6-4342-B048-85BDC9FD1C3A}</a:tableStyleId>
              </a:tblPr>
              <a:tblGrid>
                <a:gridCol w="2240095">
                  <a:extLst>
                    <a:ext uri="{9D8B030D-6E8A-4147-A177-3AD203B41FA5}">
                      <a16:colId xmlns:a16="http://schemas.microsoft.com/office/drawing/2014/main" val="1938588351"/>
                    </a:ext>
                  </a:extLst>
                </a:gridCol>
                <a:gridCol w="2283150">
                  <a:extLst>
                    <a:ext uri="{9D8B030D-6E8A-4147-A177-3AD203B41FA5}">
                      <a16:colId xmlns:a16="http://schemas.microsoft.com/office/drawing/2014/main" val="766462916"/>
                    </a:ext>
                  </a:extLst>
                </a:gridCol>
                <a:gridCol w="2155940">
                  <a:extLst>
                    <a:ext uri="{9D8B030D-6E8A-4147-A177-3AD203B41FA5}">
                      <a16:colId xmlns:a16="http://schemas.microsoft.com/office/drawing/2014/main" val="2119312579"/>
                    </a:ext>
                  </a:extLst>
                </a:gridCol>
              </a:tblGrid>
              <a:tr h="200483">
                <a:tc>
                  <a:txBody>
                    <a:bodyPr/>
                    <a:lstStyle/>
                    <a:p>
                      <a:pPr lvl="1"/>
                      <a:r>
                        <a:rPr lang="en-US" sz="1100" dirty="0"/>
                        <a:t>Tools</a:t>
                      </a:r>
                    </a:p>
                  </a:txBody>
                  <a:tcPr/>
                </a:tc>
                <a:tc>
                  <a:txBody>
                    <a:bodyPr/>
                    <a:lstStyle/>
                    <a:p>
                      <a:pPr lvl="1"/>
                      <a:r>
                        <a:rPr lang="en-US" sz="1100" dirty="0"/>
                        <a:t>Yahoo’s version (2015)</a:t>
                      </a:r>
                    </a:p>
                  </a:txBody>
                  <a:tcPr/>
                </a:tc>
                <a:tc>
                  <a:txBody>
                    <a:bodyPr/>
                    <a:lstStyle/>
                    <a:p>
                      <a:pPr lvl="1"/>
                      <a:r>
                        <a:rPr lang="en-US" sz="1100" dirty="0"/>
                        <a:t>My version (2018)</a:t>
                      </a:r>
                    </a:p>
                  </a:txBody>
                  <a:tcPr/>
                </a:tc>
                <a:extLst>
                  <a:ext uri="{0D108BD9-81ED-4DB2-BD59-A6C34878D82A}">
                    <a16:rowId xmlns:a16="http://schemas.microsoft.com/office/drawing/2014/main" val="2180070746"/>
                  </a:ext>
                </a:extLst>
              </a:tr>
              <a:tr h="200483">
                <a:tc>
                  <a:txBody>
                    <a:bodyPr/>
                    <a:lstStyle/>
                    <a:p>
                      <a:pPr lvl="1"/>
                      <a:r>
                        <a:rPr lang="en-US" sz="1100" b="0" i="0" u="none" strike="noStrike" cap="none" dirty="0">
                          <a:solidFill>
                            <a:srgbClr val="0061AA"/>
                          </a:solidFill>
                          <a:latin typeface="Tinos"/>
                          <a:sym typeface="Tinos"/>
                        </a:rPr>
                        <a:t>Flink</a:t>
                      </a:r>
                    </a:p>
                  </a:txBody>
                  <a:tcPr/>
                </a:tc>
                <a:tc>
                  <a:txBody>
                    <a:bodyPr/>
                    <a:lstStyle/>
                    <a:p>
                      <a:pPr lvl="1"/>
                      <a:r>
                        <a:rPr lang="en-US" sz="1100" b="0" i="0" u="none" strike="noStrike" cap="none" dirty="0">
                          <a:solidFill>
                            <a:srgbClr val="0061AA"/>
                          </a:solidFill>
                          <a:latin typeface="Tinos"/>
                          <a:sym typeface="Tinos"/>
                        </a:rPr>
                        <a:t>1.1.3</a:t>
                      </a:r>
                    </a:p>
                  </a:txBody>
                  <a:tcPr/>
                </a:tc>
                <a:tc>
                  <a:txBody>
                    <a:bodyPr/>
                    <a:lstStyle/>
                    <a:p>
                      <a:pPr lvl="1"/>
                      <a:r>
                        <a:rPr lang="en-US" sz="1100" b="0" i="0" u="none" strike="noStrike" cap="none" dirty="0">
                          <a:solidFill>
                            <a:srgbClr val="0061AA"/>
                          </a:solidFill>
                          <a:latin typeface="Tinos"/>
                          <a:sym typeface="Tinos"/>
                        </a:rPr>
                        <a:t>1.5.0</a:t>
                      </a:r>
                    </a:p>
                  </a:txBody>
                  <a:tcPr/>
                </a:tc>
                <a:extLst>
                  <a:ext uri="{0D108BD9-81ED-4DB2-BD59-A6C34878D82A}">
                    <a16:rowId xmlns:a16="http://schemas.microsoft.com/office/drawing/2014/main" val="3245042587"/>
                  </a:ext>
                </a:extLst>
              </a:tr>
              <a:tr h="200483">
                <a:tc>
                  <a:txBody>
                    <a:bodyPr/>
                    <a:lstStyle/>
                    <a:p>
                      <a:pPr lvl="1"/>
                      <a:r>
                        <a:rPr lang="en-US" sz="1100" b="0" i="0" u="none" strike="noStrike" cap="none" dirty="0">
                          <a:solidFill>
                            <a:srgbClr val="0061AA"/>
                          </a:solidFill>
                          <a:latin typeface="Tinos"/>
                          <a:sym typeface="Tinos"/>
                        </a:rPr>
                        <a:t>Spark DStream</a:t>
                      </a:r>
                    </a:p>
                  </a:txBody>
                  <a:tcPr/>
                </a:tc>
                <a:tc>
                  <a:txBody>
                    <a:bodyPr/>
                    <a:lstStyle/>
                    <a:p>
                      <a:pPr lvl="1"/>
                      <a:r>
                        <a:rPr lang="en-US" sz="1100" b="0" i="0" u="none" strike="noStrike" cap="none" dirty="0">
                          <a:solidFill>
                            <a:srgbClr val="0061AA"/>
                          </a:solidFill>
                          <a:latin typeface="Tinos"/>
                          <a:sym typeface="Tinos"/>
                        </a:rPr>
                        <a:t>1.6.2</a:t>
                      </a:r>
                    </a:p>
                  </a:txBody>
                  <a:tcPr/>
                </a:tc>
                <a:tc>
                  <a:txBody>
                    <a:bodyPr/>
                    <a:lstStyle/>
                    <a:p>
                      <a:pPr lvl="1"/>
                      <a:r>
                        <a:rPr lang="en-US" sz="1100" b="0" i="0" u="none" strike="noStrike" cap="none" dirty="0">
                          <a:solidFill>
                            <a:srgbClr val="0061AA"/>
                          </a:solidFill>
                          <a:latin typeface="Tinos"/>
                          <a:sym typeface="Tinos"/>
                        </a:rPr>
                        <a:t>2.3.0</a:t>
                      </a:r>
                    </a:p>
                  </a:txBody>
                  <a:tcPr/>
                </a:tc>
                <a:extLst>
                  <a:ext uri="{0D108BD9-81ED-4DB2-BD59-A6C34878D82A}">
                    <a16:rowId xmlns:a16="http://schemas.microsoft.com/office/drawing/2014/main" val="1271125935"/>
                  </a:ext>
                </a:extLst>
              </a:tr>
              <a:tr h="200483">
                <a:tc>
                  <a:txBody>
                    <a:bodyPr/>
                    <a:lstStyle/>
                    <a:p>
                      <a:pPr lvl="1"/>
                      <a:r>
                        <a:rPr lang="en-US" sz="1100" b="0" i="0" u="none" strike="noStrike" cap="none" dirty="0">
                          <a:solidFill>
                            <a:srgbClr val="0061AA"/>
                          </a:solidFill>
                          <a:latin typeface="Tinos"/>
                          <a:sym typeface="Tinos"/>
                        </a:rPr>
                        <a:t>Strom</a:t>
                      </a:r>
                    </a:p>
                  </a:txBody>
                  <a:tcPr/>
                </a:tc>
                <a:tc>
                  <a:txBody>
                    <a:bodyPr/>
                    <a:lstStyle/>
                    <a:p>
                      <a:pPr lvl="1"/>
                      <a:r>
                        <a:rPr lang="en-US" sz="1100" b="0" i="0" u="none" strike="noStrike" cap="none" dirty="0">
                          <a:solidFill>
                            <a:srgbClr val="0061AA"/>
                          </a:solidFill>
                          <a:latin typeface="Tinos"/>
                          <a:sym typeface="Tinos"/>
                        </a:rPr>
                        <a:t>0.9.7</a:t>
                      </a:r>
                    </a:p>
                  </a:txBody>
                  <a:tcPr/>
                </a:tc>
                <a:tc>
                  <a:txBody>
                    <a:bodyPr/>
                    <a:lstStyle/>
                    <a:p>
                      <a:pPr lvl="1"/>
                      <a:r>
                        <a:rPr lang="en-US" sz="1100" b="0" i="0" u="none" strike="noStrike" cap="none" dirty="0">
                          <a:solidFill>
                            <a:srgbClr val="0061AA"/>
                          </a:solidFill>
                          <a:latin typeface="Tinos"/>
                          <a:sym typeface="Tinos"/>
                        </a:rPr>
                        <a:t>1.2.1</a:t>
                      </a:r>
                    </a:p>
                  </a:txBody>
                  <a:tcPr/>
                </a:tc>
                <a:extLst>
                  <a:ext uri="{0D108BD9-81ED-4DB2-BD59-A6C34878D82A}">
                    <a16:rowId xmlns:a16="http://schemas.microsoft.com/office/drawing/2014/main" val="859709910"/>
                  </a:ext>
                </a:extLst>
              </a:tr>
              <a:tr h="200483">
                <a:tc>
                  <a:txBody>
                    <a:bodyPr/>
                    <a:lstStyle/>
                    <a:p>
                      <a:pPr lvl="1"/>
                      <a:r>
                        <a:rPr lang="en-US" sz="1100" b="0" i="0" u="none" strike="noStrike" cap="none" dirty="0">
                          <a:solidFill>
                            <a:srgbClr val="0061AA"/>
                          </a:solidFill>
                          <a:latin typeface="Tinos"/>
                          <a:sym typeface="Tinos"/>
                        </a:rPr>
                        <a:t>Redis</a:t>
                      </a:r>
                    </a:p>
                  </a:txBody>
                  <a:tcPr/>
                </a:tc>
                <a:tc>
                  <a:txBody>
                    <a:bodyPr/>
                    <a:lstStyle/>
                    <a:p>
                      <a:pPr lvl="1"/>
                      <a:r>
                        <a:rPr lang="en-US" sz="1100" b="0" i="0" u="none" strike="noStrike" cap="none" dirty="0">
                          <a:solidFill>
                            <a:srgbClr val="0061AA"/>
                          </a:solidFill>
                          <a:latin typeface="Tinos"/>
                          <a:sym typeface="Tinos"/>
                        </a:rPr>
                        <a:t>3.0.5</a:t>
                      </a:r>
                    </a:p>
                  </a:txBody>
                  <a:tcPr/>
                </a:tc>
                <a:tc>
                  <a:txBody>
                    <a:bodyPr/>
                    <a:lstStyle/>
                    <a:p>
                      <a:pPr lvl="1"/>
                      <a:r>
                        <a:rPr lang="en-US" sz="1100" b="0" i="0" u="none" strike="noStrike" cap="none" dirty="0">
                          <a:solidFill>
                            <a:srgbClr val="0061AA"/>
                          </a:solidFill>
                          <a:latin typeface="Tinos"/>
                          <a:sym typeface="Tinos"/>
                        </a:rPr>
                        <a:t>4.0.8</a:t>
                      </a:r>
                    </a:p>
                  </a:txBody>
                  <a:tcPr/>
                </a:tc>
                <a:extLst>
                  <a:ext uri="{0D108BD9-81ED-4DB2-BD59-A6C34878D82A}">
                    <a16:rowId xmlns:a16="http://schemas.microsoft.com/office/drawing/2014/main" val="366553157"/>
                  </a:ext>
                </a:extLst>
              </a:tr>
              <a:tr h="200483">
                <a:tc>
                  <a:txBody>
                    <a:bodyPr/>
                    <a:lstStyle/>
                    <a:p>
                      <a:pPr lvl="1"/>
                      <a:r>
                        <a:rPr lang="en-US" sz="1100" b="0" i="0" u="none" strike="noStrike" cap="none" dirty="0">
                          <a:solidFill>
                            <a:srgbClr val="0061AA"/>
                          </a:solidFill>
                          <a:latin typeface="Tinos"/>
                          <a:sym typeface="Tinos"/>
                        </a:rPr>
                        <a:t>Kafka Broker</a:t>
                      </a:r>
                    </a:p>
                  </a:txBody>
                  <a:tcPr/>
                </a:tc>
                <a:tc>
                  <a:txBody>
                    <a:bodyPr/>
                    <a:lstStyle/>
                    <a:p>
                      <a:pPr lvl="1"/>
                      <a:r>
                        <a:rPr lang="en-US" sz="1100" b="0" i="0" u="none" strike="noStrike" cap="none" dirty="0">
                          <a:solidFill>
                            <a:srgbClr val="0061AA"/>
                          </a:solidFill>
                          <a:latin typeface="Tinos"/>
                          <a:sym typeface="Tinos"/>
                        </a:rPr>
                        <a:t>0.8.2.1</a:t>
                      </a:r>
                    </a:p>
                  </a:txBody>
                  <a:tcPr/>
                </a:tc>
                <a:tc>
                  <a:txBody>
                    <a:bodyPr/>
                    <a:lstStyle/>
                    <a:p>
                      <a:pPr lvl="1"/>
                      <a:r>
                        <a:rPr lang="en-US" sz="1100" b="0" i="0" u="none" strike="noStrike" cap="none" dirty="0">
                          <a:solidFill>
                            <a:srgbClr val="0061AA"/>
                          </a:solidFill>
                          <a:latin typeface="Tinos"/>
                          <a:sym typeface="Tinos"/>
                        </a:rPr>
                        <a:t>0.11.0.2</a:t>
                      </a:r>
                    </a:p>
                  </a:txBody>
                  <a:tcPr/>
                </a:tc>
                <a:extLst>
                  <a:ext uri="{0D108BD9-81ED-4DB2-BD59-A6C34878D82A}">
                    <a16:rowId xmlns:a16="http://schemas.microsoft.com/office/drawing/2014/main" val="1606320234"/>
                  </a:ext>
                </a:extLst>
              </a:tr>
              <a:tr h="200483">
                <a:tc>
                  <a:txBody>
                    <a:bodyPr/>
                    <a:lstStyle/>
                    <a:p>
                      <a:pPr lvl="1"/>
                      <a:r>
                        <a:rPr lang="en-US" sz="1100" b="0" i="0" u="none" strike="noStrike" cap="none" dirty="0">
                          <a:solidFill>
                            <a:srgbClr val="0061AA"/>
                          </a:solidFill>
                          <a:latin typeface="Tinos"/>
                          <a:sym typeface="Tinos"/>
                        </a:rPr>
                        <a:t>Spark Structured Streaming</a:t>
                      </a:r>
                    </a:p>
                  </a:txBody>
                  <a:tcPr/>
                </a:tc>
                <a:tc>
                  <a:txBody>
                    <a:bodyPr/>
                    <a:lstStyle/>
                    <a:p>
                      <a:pPr lvl="1"/>
                      <a:r>
                        <a:rPr lang="en-US" sz="1100" b="0" i="0" u="none" strike="noStrike" cap="none" dirty="0">
                          <a:solidFill>
                            <a:srgbClr val="0061AA"/>
                          </a:solidFill>
                          <a:latin typeface="Tinos"/>
                          <a:sym typeface="Tinos"/>
                        </a:rPr>
                        <a:t>-</a:t>
                      </a:r>
                    </a:p>
                  </a:txBody>
                  <a:tcPr/>
                </a:tc>
                <a:tc>
                  <a:txBody>
                    <a:bodyPr/>
                    <a:lstStyle/>
                    <a:p>
                      <a:pPr lvl="1"/>
                      <a:r>
                        <a:rPr lang="en-US" sz="1100" b="0" i="0" u="none" strike="noStrike" cap="none" dirty="0">
                          <a:solidFill>
                            <a:srgbClr val="0061AA"/>
                          </a:solidFill>
                          <a:latin typeface="Tinos"/>
                          <a:sym typeface="Tinos"/>
                        </a:rPr>
                        <a:t>2.3.0</a:t>
                      </a:r>
                    </a:p>
                  </a:txBody>
                  <a:tcPr/>
                </a:tc>
                <a:extLst>
                  <a:ext uri="{0D108BD9-81ED-4DB2-BD59-A6C34878D82A}">
                    <a16:rowId xmlns:a16="http://schemas.microsoft.com/office/drawing/2014/main" val="2333935964"/>
                  </a:ext>
                </a:extLst>
              </a:tr>
              <a:tr h="200483">
                <a:tc>
                  <a:txBody>
                    <a:bodyPr/>
                    <a:lstStyle/>
                    <a:p>
                      <a:pPr lvl="1"/>
                      <a:r>
                        <a:rPr lang="en-US" sz="1100" b="0" i="0" u="none" strike="noStrike" cap="none" dirty="0">
                          <a:solidFill>
                            <a:srgbClr val="0061AA"/>
                          </a:solidFill>
                          <a:latin typeface="Tinos"/>
                          <a:sym typeface="Tinos"/>
                        </a:rPr>
                        <a:t>Kafka Stream</a:t>
                      </a:r>
                    </a:p>
                  </a:txBody>
                  <a:tcPr/>
                </a:tc>
                <a:tc>
                  <a:txBody>
                    <a:bodyPr/>
                    <a:lstStyle/>
                    <a:p>
                      <a:pPr lvl="1"/>
                      <a:r>
                        <a:rPr lang="en-US" sz="1100" b="0" i="0" u="none" strike="noStrike" cap="none" dirty="0">
                          <a:solidFill>
                            <a:srgbClr val="0061AA"/>
                          </a:solidFill>
                          <a:latin typeface="Tinos"/>
                          <a:sym typeface="Tinos"/>
                        </a:rPr>
                        <a:t>-</a:t>
                      </a:r>
                    </a:p>
                  </a:txBody>
                  <a:tcPr/>
                </a:tc>
                <a:tc>
                  <a:txBody>
                    <a:bodyPr/>
                    <a:lstStyle/>
                    <a:p>
                      <a:pPr lvl="1"/>
                      <a:r>
                        <a:rPr lang="en-US" sz="1100" b="0" i="0" u="none" strike="noStrike" cap="none" dirty="0">
                          <a:solidFill>
                            <a:srgbClr val="0061AA"/>
                          </a:solidFill>
                          <a:latin typeface="Tinos"/>
                          <a:sym typeface="Tinos"/>
                        </a:rPr>
                        <a:t>1.1.0</a:t>
                      </a:r>
                    </a:p>
                  </a:txBody>
                  <a:tcPr/>
                </a:tc>
                <a:extLst>
                  <a:ext uri="{0D108BD9-81ED-4DB2-BD59-A6C34878D82A}">
                    <a16:rowId xmlns:a16="http://schemas.microsoft.com/office/drawing/2014/main" val="3554984676"/>
                  </a:ext>
                </a:extLst>
              </a:tr>
            </a:tbl>
          </a:graphicData>
        </a:graphic>
      </p:graphicFrame>
      <p:graphicFrame>
        <p:nvGraphicFramePr>
          <p:cNvPr id="6" name="Table 5">
            <a:extLst>
              <a:ext uri="{FF2B5EF4-FFF2-40B4-BE49-F238E27FC236}">
                <a16:creationId xmlns:a16="http://schemas.microsoft.com/office/drawing/2014/main" id="{107978FE-2B9C-1242-ACD4-2E86D02C29E8}"/>
              </a:ext>
            </a:extLst>
          </p:cNvPr>
          <p:cNvGraphicFramePr>
            <a:graphicFrameLocks noGrp="1"/>
          </p:cNvGraphicFramePr>
          <p:nvPr>
            <p:extLst>
              <p:ext uri="{D42A27DB-BD31-4B8C-83A1-F6EECF244321}">
                <p14:modId xmlns:p14="http://schemas.microsoft.com/office/powerpoint/2010/main" val="3797504462"/>
              </p:ext>
            </p:extLst>
          </p:nvPr>
        </p:nvGraphicFramePr>
        <p:xfrm>
          <a:off x="556770" y="3741701"/>
          <a:ext cx="8195054" cy="944880"/>
        </p:xfrm>
        <a:graphic>
          <a:graphicData uri="http://schemas.openxmlformats.org/drawingml/2006/table">
            <a:tbl>
              <a:tblPr firstRow="1" bandRow="1">
                <a:tableStyleId>{5C22544A-7EE6-4342-B048-85BDC9FD1C3A}</a:tableStyleId>
              </a:tblPr>
              <a:tblGrid>
                <a:gridCol w="1123695">
                  <a:extLst>
                    <a:ext uri="{9D8B030D-6E8A-4147-A177-3AD203B41FA5}">
                      <a16:colId xmlns:a16="http://schemas.microsoft.com/office/drawing/2014/main" val="2516451437"/>
                    </a:ext>
                  </a:extLst>
                </a:gridCol>
                <a:gridCol w="1511808">
                  <a:extLst>
                    <a:ext uri="{9D8B030D-6E8A-4147-A177-3AD203B41FA5}">
                      <a16:colId xmlns:a16="http://schemas.microsoft.com/office/drawing/2014/main" val="3172614087"/>
                    </a:ext>
                  </a:extLst>
                </a:gridCol>
                <a:gridCol w="1402080">
                  <a:extLst>
                    <a:ext uri="{9D8B030D-6E8A-4147-A177-3AD203B41FA5}">
                      <a16:colId xmlns:a16="http://schemas.microsoft.com/office/drawing/2014/main" val="698593049"/>
                    </a:ext>
                  </a:extLst>
                </a:gridCol>
                <a:gridCol w="2609088">
                  <a:extLst>
                    <a:ext uri="{9D8B030D-6E8A-4147-A177-3AD203B41FA5}">
                      <a16:colId xmlns:a16="http://schemas.microsoft.com/office/drawing/2014/main" val="3200969178"/>
                    </a:ext>
                  </a:extLst>
                </a:gridCol>
                <a:gridCol w="1548383">
                  <a:extLst>
                    <a:ext uri="{9D8B030D-6E8A-4147-A177-3AD203B41FA5}">
                      <a16:colId xmlns:a16="http://schemas.microsoft.com/office/drawing/2014/main" val="709379790"/>
                    </a:ext>
                  </a:extLst>
                </a:gridCol>
              </a:tblGrid>
              <a:tr h="170832">
                <a:tc>
                  <a:txBody>
                    <a:bodyPr/>
                    <a:lstStyle/>
                    <a:p>
                      <a:r>
                        <a:rPr lang="en-US" sz="1100" dirty="0"/>
                        <a:t>Benchmark</a:t>
                      </a:r>
                    </a:p>
                  </a:txBody>
                  <a:tcPr/>
                </a:tc>
                <a:tc>
                  <a:txBody>
                    <a:bodyPr/>
                    <a:lstStyle/>
                    <a:p>
                      <a:r>
                        <a:rPr lang="en-US" sz="1100" dirty="0"/>
                        <a:t>Benchmark Metrics</a:t>
                      </a:r>
                    </a:p>
                  </a:txBody>
                  <a:tcPr/>
                </a:tc>
                <a:tc>
                  <a:txBody>
                    <a:bodyPr/>
                    <a:lstStyle/>
                    <a:p>
                      <a:r>
                        <a:rPr lang="en-US" sz="1100" dirty="0"/>
                        <a:t>Servers Type</a:t>
                      </a:r>
                    </a:p>
                  </a:txBody>
                  <a:tcPr/>
                </a:tc>
                <a:tc>
                  <a:txBody>
                    <a:bodyPr/>
                    <a:lstStyle/>
                    <a:p>
                      <a:r>
                        <a:rPr lang="en-US" sz="1100" dirty="0"/>
                        <a:t>Servers CPU</a:t>
                      </a:r>
                    </a:p>
                  </a:txBody>
                  <a:tcPr/>
                </a:tc>
                <a:tc>
                  <a:txBody>
                    <a:bodyPr/>
                    <a:lstStyle/>
                    <a:p>
                      <a:r>
                        <a:rPr lang="en-US" sz="1100" dirty="0"/>
                        <a:t>Servers memory</a:t>
                      </a:r>
                    </a:p>
                  </a:txBody>
                  <a:tcPr/>
                </a:tc>
                <a:extLst>
                  <a:ext uri="{0D108BD9-81ED-4DB2-BD59-A6C34878D82A}">
                    <a16:rowId xmlns:a16="http://schemas.microsoft.com/office/drawing/2014/main" val="1483481370"/>
                  </a:ext>
                </a:extLst>
              </a:tr>
              <a:tr h="170832">
                <a:tc>
                  <a:txBody>
                    <a:bodyPr/>
                    <a:lstStyle/>
                    <a:p>
                      <a:r>
                        <a:rPr lang="en-US" sz="1100" b="0" i="0" u="none" strike="noStrike" cap="none" dirty="0">
                          <a:solidFill>
                            <a:srgbClr val="0061AA"/>
                          </a:solidFill>
                          <a:latin typeface="Tinos"/>
                          <a:ea typeface="+mn-ea"/>
                          <a:cs typeface="+mn-cs"/>
                          <a:sym typeface="Arial"/>
                        </a:rPr>
                        <a:t>Yahoo’s version</a:t>
                      </a:r>
                    </a:p>
                  </a:txBody>
                  <a:tcPr/>
                </a:tc>
                <a:tc>
                  <a:txBody>
                    <a:bodyPr/>
                    <a:lstStyle/>
                    <a:p>
                      <a:r>
                        <a:rPr lang="en-US" sz="1100" b="0" i="0" u="none" strike="noStrike" cap="none" dirty="0">
                          <a:solidFill>
                            <a:srgbClr val="0061AA"/>
                          </a:solidFill>
                          <a:latin typeface="Tinos"/>
                          <a:ea typeface="+mn-ea"/>
                          <a:cs typeface="+mn-cs"/>
                          <a:sym typeface="Arial"/>
                        </a:rPr>
                        <a:t>Latency, Throughput</a:t>
                      </a:r>
                    </a:p>
                  </a:txBody>
                  <a:tcPr/>
                </a:tc>
                <a:tc>
                  <a:txBody>
                    <a:bodyPr/>
                    <a:lstStyle/>
                    <a:p>
                      <a:r>
                        <a:rPr lang="en-US" sz="1100" b="0" i="0" u="none" strike="noStrike" cap="none" dirty="0">
                          <a:solidFill>
                            <a:srgbClr val="0061AA"/>
                          </a:solidFill>
                          <a:latin typeface="Tinos"/>
                          <a:ea typeface="+mn-ea"/>
                          <a:cs typeface="+mn-cs"/>
                          <a:sym typeface="Arial"/>
                        </a:rPr>
                        <a:t>Dedicated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61AA"/>
                          </a:solidFill>
                          <a:latin typeface="Tinos"/>
                          <a:ea typeface="+mn-ea"/>
                          <a:cs typeface="+mn-cs"/>
                          <a:sym typeface="Arial"/>
                        </a:rPr>
                        <a:t>16 cores (8 physical, 16 hyperthreading)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61AA"/>
                          </a:solidFill>
                          <a:latin typeface="Tinos"/>
                          <a:ea typeface="+mn-ea"/>
                          <a:cs typeface="+mn-cs"/>
                          <a:sym typeface="Arial"/>
                        </a:rPr>
                        <a:t>24GB memory</a:t>
                      </a:r>
                    </a:p>
                  </a:txBody>
                  <a:tcPr/>
                </a:tc>
                <a:extLst>
                  <a:ext uri="{0D108BD9-81ED-4DB2-BD59-A6C34878D82A}">
                    <a16:rowId xmlns:a16="http://schemas.microsoft.com/office/drawing/2014/main" val="2091659815"/>
                  </a:ext>
                </a:extLst>
              </a:tr>
              <a:tr h="281371">
                <a:tc>
                  <a:txBody>
                    <a:bodyPr/>
                    <a:lstStyle/>
                    <a:p>
                      <a:r>
                        <a:rPr lang="en-US" sz="1100" b="0" i="0" u="none" strike="noStrike" cap="none" dirty="0">
                          <a:solidFill>
                            <a:srgbClr val="0061AA"/>
                          </a:solidFill>
                          <a:latin typeface="Tinos"/>
                          <a:ea typeface="+mn-ea"/>
                          <a:cs typeface="+mn-cs"/>
                          <a:sym typeface="Arial"/>
                        </a:rPr>
                        <a:t>My Version</a:t>
                      </a:r>
                    </a:p>
                  </a:txBody>
                  <a:tcPr/>
                </a:tc>
                <a:tc>
                  <a:txBody>
                    <a:bodyPr/>
                    <a:lstStyle/>
                    <a:p>
                      <a:r>
                        <a:rPr lang="en-US" sz="1100" b="0" i="0" u="none" strike="noStrike" cap="none" dirty="0">
                          <a:solidFill>
                            <a:srgbClr val="0061AA"/>
                          </a:solidFill>
                          <a:latin typeface="Tinos"/>
                          <a:ea typeface="+mn-ea"/>
                          <a:cs typeface="+mn-cs"/>
                          <a:sym typeface="Arial"/>
                        </a:rPr>
                        <a:t>Latency, Throughput,</a:t>
                      </a:r>
                    </a:p>
                    <a:p>
                      <a:r>
                        <a:rPr lang="en-US" sz="1100" b="0" i="0" u="none" strike="noStrike" cap="none" dirty="0">
                          <a:solidFill>
                            <a:srgbClr val="0061AA"/>
                          </a:solidFill>
                          <a:latin typeface="Tinos"/>
                          <a:ea typeface="+mn-ea"/>
                          <a:cs typeface="+mn-cs"/>
                          <a:sym typeface="Arial"/>
                        </a:rPr>
                        <a:t>Resource Consumption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61AA"/>
                          </a:solidFill>
                          <a:latin typeface="Tinos"/>
                          <a:ea typeface="+mn-ea"/>
                          <a:cs typeface="+mn-cs"/>
                          <a:sym typeface="Arial"/>
                        </a:rPr>
                        <a:t>Virtual Private Server </a:t>
                      </a:r>
                    </a:p>
                  </a:txBody>
                  <a:tcPr/>
                </a:tc>
                <a:tc>
                  <a:txBody>
                    <a:bodyPr/>
                    <a:lstStyle/>
                    <a:p>
                      <a:r>
                        <a:rPr lang="en-US" sz="1100" b="0" i="0" u="none" strike="noStrike" cap="none" dirty="0">
                          <a:solidFill>
                            <a:srgbClr val="0061AA"/>
                          </a:solidFill>
                          <a:latin typeface="Tinos"/>
                          <a:ea typeface="+mn-ea"/>
                          <a:cs typeface="+mn-cs"/>
                          <a:sym typeface="Arial"/>
                        </a:rPr>
                        <a:t>16 virtual cores</a:t>
                      </a:r>
                    </a:p>
                  </a:txBody>
                  <a:tcPr/>
                </a:tc>
                <a:tc>
                  <a:txBody>
                    <a:bodyPr/>
                    <a:lstStyle/>
                    <a:p>
                      <a:r>
                        <a:rPr lang="en-US" sz="1100" b="0" i="0" u="none" strike="noStrike" cap="none" dirty="0">
                          <a:solidFill>
                            <a:srgbClr val="0061AA"/>
                          </a:solidFill>
                          <a:latin typeface="Tinos"/>
                          <a:ea typeface="+mn-ea"/>
                          <a:cs typeface="+mn-cs"/>
                          <a:sym typeface="Arial"/>
                        </a:rPr>
                        <a:t>32GB memory</a:t>
                      </a:r>
                    </a:p>
                  </a:txBody>
                  <a:tcPr/>
                </a:tc>
                <a:extLst>
                  <a:ext uri="{0D108BD9-81ED-4DB2-BD59-A6C34878D82A}">
                    <a16:rowId xmlns:a16="http://schemas.microsoft.com/office/drawing/2014/main" val="2778773286"/>
                  </a:ext>
                </a:extLst>
              </a:tr>
            </a:tbl>
          </a:graphicData>
        </a:graphic>
      </p:graphicFrame>
      <p:sp>
        <p:nvSpPr>
          <p:cNvPr id="7" name="Rectangle 6">
            <a:extLst>
              <a:ext uri="{FF2B5EF4-FFF2-40B4-BE49-F238E27FC236}">
                <a16:creationId xmlns:a16="http://schemas.microsoft.com/office/drawing/2014/main" id="{2CCD145B-B3E8-1743-BBD1-2BC3592AB4B3}"/>
              </a:ext>
            </a:extLst>
          </p:cNvPr>
          <p:cNvSpPr/>
          <p:nvPr/>
        </p:nvSpPr>
        <p:spPr>
          <a:xfrm>
            <a:off x="1503679" y="65502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8" name="Rectangle 7">
            <a:extLst>
              <a:ext uri="{FF2B5EF4-FFF2-40B4-BE49-F238E27FC236}">
                <a16:creationId xmlns:a16="http://schemas.microsoft.com/office/drawing/2014/main" id="{A4B7D119-0FC2-174A-B50B-D22C797C438D}"/>
              </a:ext>
            </a:extLst>
          </p:cNvPr>
          <p:cNvSpPr/>
          <p:nvPr/>
        </p:nvSpPr>
        <p:spPr>
          <a:xfrm>
            <a:off x="1656079" y="67026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9" name="Rectangle 8">
            <a:extLst>
              <a:ext uri="{FF2B5EF4-FFF2-40B4-BE49-F238E27FC236}">
                <a16:creationId xmlns:a16="http://schemas.microsoft.com/office/drawing/2014/main" id="{8E319458-6CCD-764A-993E-003A76A40760}"/>
              </a:ext>
            </a:extLst>
          </p:cNvPr>
          <p:cNvSpPr/>
          <p:nvPr/>
        </p:nvSpPr>
        <p:spPr>
          <a:xfrm>
            <a:off x="1808479" y="68550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10" name="Rectangle 9">
            <a:extLst>
              <a:ext uri="{FF2B5EF4-FFF2-40B4-BE49-F238E27FC236}">
                <a16:creationId xmlns:a16="http://schemas.microsoft.com/office/drawing/2014/main" id="{B792F35C-B066-B74A-BF4E-2B9B8C83FE9D}"/>
              </a:ext>
            </a:extLst>
          </p:cNvPr>
          <p:cNvSpPr/>
          <p:nvPr/>
        </p:nvSpPr>
        <p:spPr>
          <a:xfrm>
            <a:off x="1960879" y="70074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11" name="Rectangle 10">
            <a:extLst>
              <a:ext uri="{FF2B5EF4-FFF2-40B4-BE49-F238E27FC236}">
                <a16:creationId xmlns:a16="http://schemas.microsoft.com/office/drawing/2014/main" id="{F88D1FA3-BE88-F244-B4A7-4EBFBA4EDB29}"/>
              </a:ext>
            </a:extLst>
          </p:cNvPr>
          <p:cNvSpPr/>
          <p:nvPr/>
        </p:nvSpPr>
        <p:spPr>
          <a:xfrm>
            <a:off x="2113279" y="71598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12" name="Rectangle 11">
            <a:extLst>
              <a:ext uri="{FF2B5EF4-FFF2-40B4-BE49-F238E27FC236}">
                <a16:creationId xmlns:a16="http://schemas.microsoft.com/office/drawing/2014/main" id="{E3257334-EE8A-3D49-BB74-F22C94B21C43}"/>
              </a:ext>
            </a:extLst>
          </p:cNvPr>
          <p:cNvSpPr/>
          <p:nvPr/>
        </p:nvSpPr>
        <p:spPr>
          <a:xfrm>
            <a:off x="2265679" y="7312223"/>
            <a:ext cx="10191955" cy="307777"/>
          </a:xfrm>
          <a:prstGeom prst="rect">
            <a:avLst/>
          </a:prstGeom>
        </p:spPr>
        <p:txBody>
          <a:bodyPr wrap="square">
            <a:spAutoFit/>
          </a:bodyPr>
          <a:lstStyle/>
          <a:p>
            <a:r>
              <a:rPr lang="en-US" dirty="0"/>
              <a:t>GitHub Repository of the project  </a:t>
            </a:r>
            <a:r>
              <a:rPr lang="en-US" dirty="0">
                <a:solidFill>
                  <a:srgbClr val="2B6000"/>
                </a:solidFill>
                <a:latin typeface="Calibri" panose="020F0502020204030204" pitchFamily="34" charset="0"/>
                <a:hlinkClick r:id="rId3"/>
              </a:rPr>
              <a:t>https://github.com/elkhan-shahverdi/streaming-benchmarks </a:t>
            </a:r>
            <a:endParaRPr lang="en-US" dirty="0"/>
          </a:p>
        </p:txBody>
      </p:sp>
      <p:sp>
        <p:nvSpPr>
          <p:cNvPr id="2" name="Rectangle 1">
            <a:extLst>
              <a:ext uri="{FF2B5EF4-FFF2-40B4-BE49-F238E27FC236}">
                <a16:creationId xmlns:a16="http://schemas.microsoft.com/office/drawing/2014/main" id="{834F2ED7-F271-EA42-AD90-52EEB2CD5C1B}"/>
              </a:ext>
            </a:extLst>
          </p:cNvPr>
          <p:cNvSpPr/>
          <p:nvPr/>
        </p:nvSpPr>
        <p:spPr>
          <a:xfrm>
            <a:off x="1656079" y="4836004"/>
            <a:ext cx="8534400" cy="276999"/>
          </a:xfrm>
          <a:prstGeom prst="rect">
            <a:avLst/>
          </a:prstGeom>
        </p:spPr>
        <p:txBody>
          <a:bodyPr wrap="square">
            <a:spAutoFit/>
          </a:bodyPr>
          <a:lstStyle/>
          <a:p>
            <a:r>
              <a:rPr lang="en-US" sz="1200" dirty="0"/>
              <a:t>GitHub Repository of the project  </a:t>
            </a:r>
            <a:r>
              <a:rPr lang="en-US" sz="1200" dirty="0">
                <a:solidFill>
                  <a:srgbClr val="2B6000"/>
                </a:solidFill>
                <a:latin typeface="Calibri" panose="020F0502020204030204" pitchFamily="34" charset="0"/>
                <a:hlinkClick r:id="rId3"/>
              </a:rPr>
              <a:t>https://github.com/elkhan-shahverdi/streaming-benchmarks </a:t>
            </a:r>
            <a:endParaRPr lang="en-US" sz="1200" dirty="0"/>
          </a:p>
        </p:txBody>
      </p:sp>
    </p:spTree>
    <p:extLst>
      <p:ext uri="{BB962C8B-B14F-4D97-AF65-F5344CB8AC3E}">
        <p14:creationId xmlns:p14="http://schemas.microsoft.com/office/powerpoint/2010/main" val="240275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Elkhan Shahverdi</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buNone/>
            </a:pPr>
            <a:r>
              <a:rPr lang="en-US" dirty="0">
                <a:latin typeface="Varela Round"/>
                <a:cs typeface="Varela Round"/>
              </a:rPr>
              <a:t>Senior Software Engineer at </a:t>
            </a:r>
            <a:r>
              <a:rPr lang="en-US" dirty="0" err="1">
                <a:latin typeface="Varela Round"/>
                <a:cs typeface="Varela Round"/>
              </a:rPr>
              <a:t>Insparx</a:t>
            </a:r>
            <a:r>
              <a:rPr lang="en-US" dirty="0">
                <a:latin typeface="Varela Round"/>
                <a:cs typeface="Varela Round"/>
              </a:rPr>
              <a:t> </a:t>
            </a:r>
            <a:r>
              <a:rPr lang="en-US" dirty="0" err="1">
                <a:latin typeface="Varela Round"/>
                <a:cs typeface="Varela Round"/>
              </a:rPr>
              <a:t>Gmbh</a:t>
            </a:r>
            <a:endParaRPr lang="en-US" dirty="0">
              <a:latin typeface="Varela Round"/>
              <a:cs typeface="Varela Round"/>
            </a:endParaRPr>
          </a:p>
          <a:p>
            <a:pPr marL="0" lvl="0" indent="0">
              <a:buNone/>
            </a:pPr>
            <a:endParaRPr lang="en-US" dirty="0">
              <a:solidFill>
                <a:srgbClr val="00B0F0"/>
              </a:solidFill>
            </a:endParaRPr>
          </a:p>
          <a:p>
            <a:pPr marL="0" lvl="0" indent="0">
              <a:buNone/>
            </a:pPr>
            <a:r>
              <a:rPr lang="en-US" dirty="0">
                <a:hlinkClick r:id="rId3"/>
              </a:rPr>
              <a:t>https://www.linkedin.com/in/elkhan-shahverdi-59356166/</a:t>
            </a:r>
            <a:endParaRPr lang="en-US" dirty="0"/>
          </a:p>
          <a:p>
            <a:pPr marL="0" lvl="0" indent="0">
              <a:buNone/>
            </a:pPr>
            <a:r>
              <a:rPr lang="en-US" dirty="0">
                <a:hlinkClick r:id="rId4"/>
              </a:rPr>
              <a:t>shahverdiyev90@gmail.com</a:t>
            </a:r>
            <a:endParaRPr lang="en-US" dirty="0"/>
          </a:p>
          <a:p>
            <a:pPr marL="0" lvl="0" indent="0">
              <a:buNone/>
            </a:pPr>
            <a:r>
              <a:rPr lang="en-US" dirty="0"/>
              <a:t>Twitter: @shahverdiyev90</a:t>
            </a:r>
          </a:p>
          <a:p>
            <a:pPr marL="0" lvl="0" indent="0">
              <a:buNone/>
            </a:pPr>
            <a:endParaRPr lang="en-US" dirty="0">
              <a:solidFill>
                <a:srgbClr val="00B0F0"/>
              </a:solidFill>
            </a:endParaRPr>
          </a:p>
          <a:p>
            <a:pPr marL="0" lvl="0" indent="0">
              <a:buNone/>
            </a:pPr>
            <a:endParaRPr lang="en-US" dirty="0">
              <a:solidFill>
                <a:srgbClr val="00B0F0"/>
              </a:solidFill>
            </a:endParaRPr>
          </a:p>
          <a:p>
            <a:pPr marL="0" indent="0">
              <a:buNone/>
            </a:pPr>
            <a:r>
              <a:rPr lang="en-US" dirty="0">
                <a:latin typeface="Varela Round"/>
                <a:cs typeface="Varela Round"/>
              </a:rPr>
              <a:t>Ankara University – Computer Engineering (BSc)</a:t>
            </a:r>
          </a:p>
          <a:p>
            <a:pPr marL="0" indent="0">
              <a:buNone/>
            </a:pPr>
            <a:r>
              <a:rPr lang="en-US" dirty="0">
                <a:latin typeface="Varela Round"/>
                <a:cs typeface="Varela Round"/>
              </a:rPr>
              <a:t>University of Tartu – Software Engineering (MSc)</a:t>
            </a:r>
          </a:p>
          <a:p>
            <a:pPr marL="0" lvl="0" indent="0">
              <a:buNone/>
            </a:pPr>
            <a:endParaRPr lang="en-US" dirty="0">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Experiment Topology</a:t>
            </a:r>
            <a:endParaRPr dirty="0">
              <a:solidFill>
                <a:srgbClr val="9900FF"/>
              </a:solidFill>
              <a:latin typeface="Varela Round"/>
              <a:ea typeface="Varela Round"/>
              <a:cs typeface="Varela Round"/>
              <a:sym typeface="Varela Round"/>
            </a:endParaRPr>
          </a:p>
        </p:txBody>
      </p:sp>
      <p:pic>
        <p:nvPicPr>
          <p:cNvPr id="5" name="Picture 4">
            <a:extLst>
              <a:ext uri="{FF2B5EF4-FFF2-40B4-BE49-F238E27FC236}">
                <a16:creationId xmlns:a16="http://schemas.microsoft.com/office/drawing/2014/main" id="{524B155C-8677-8B49-8463-49CCB180EB81}"/>
              </a:ext>
            </a:extLst>
          </p:cNvPr>
          <p:cNvPicPr>
            <a:picLocks noChangeAspect="1"/>
          </p:cNvPicPr>
          <p:nvPr/>
        </p:nvPicPr>
        <p:blipFill>
          <a:blip r:embed="rId3"/>
          <a:stretch>
            <a:fillRect/>
          </a:stretch>
        </p:blipFill>
        <p:spPr>
          <a:xfrm>
            <a:off x="4148749" y="1472547"/>
            <a:ext cx="4683551" cy="3140311"/>
          </a:xfrm>
          <a:prstGeom prst="rect">
            <a:avLst/>
          </a:prstGeom>
        </p:spPr>
      </p:pic>
      <p:sp>
        <p:nvSpPr>
          <p:cNvPr id="6" name="Google Shape;69;p14">
            <a:extLst>
              <a:ext uri="{FF2B5EF4-FFF2-40B4-BE49-F238E27FC236}">
                <a16:creationId xmlns:a16="http://schemas.microsoft.com/office/drawing/2014/main" id="{EEAE5BB4-310B-EA48-B6CA-A83EDC89AE84}"/>
              </a:ext>
            </a:extLst>
          </p:cNvPr>
          <p:cNvSpPr txBox="1">
            <a:spLocks noGrp="1"/>
          </p:cNvSpPr>
          <p:nvPr>
            <p:ph type="body" idx="1"/>
          </p:nvPr>
        </p:nvSpPr>
        <p:spPr>
          <a:xfrm>
            <a:off x="450848" y="1707916"/>
            <a:ext cx="8520600" cy="1238484"/>
          </a:xfrm>
          <a:prstGeom prst="rect">
            <a:avLst/>
          </a:prstGeom>
        </p:spPr>
        <p:txBody>
          <a:bodyPr spcFirstLastPara="1" wrap="square" lIns="91425" tIns="91425" rIns="91425" bIns="91425" anchor="t" anchorCtr="0">
            <a:noAutofit/>
          </a:bodyPr>
          <a:lstStyle/>
          <a:p>
            <a:pPr fontAlgn="base"/>
            <a:r>
              <a:rPr lang="en-US" dirty="0">
                <a:latin typeface="Varela Round"/>
                <a:cs typeface="Varela Round"/>
              </a:rPr>
              <a:t>10 Stream Processing nodes</a:t>
            </a:r>
          </a:p>
          <a:p>
            <a:pPr fontAlgn="base"/>
            <a:r>
              <a:rPr lang="en-US" dirty="0">
                <a:latin typeface="Varela Round"/>
                <a:cs typeface="Varela Round"/>
              </a:rPr>
              <a:t>5 Kafka nodes</a:t>
            </a:r>
          </a:p>
          <a:p>
            <a:pPr fontAlgn="base"/>
            <a:r>
              <a:rPr lang="en-US" dirty="0">
                <a:latin typeface="Varela Round"/>
                <a:cs typeface="Varela Round"/>
              </a:rPr>
              <a:t>3 Zookeeper nodes</a:t>
            </a:r>
          </a:p>
          <a:p>
            <a:pPr fontAlgn="base"/>
            <a:r>
              <a:rPr lang="en-US" dirty="0">
                <a:latin typeface="Varela Round"/>
                <a:cs typeface="Varela Round"/>
              </a:rPr>
              <a:t>10 Producer nodes</a:t>
            </a:r>
          </a:p>
          <a:p>
            <a:pPr fontAlgn="base"/>
            <a:r>
              <a:rPr lang="en-US" dirty="0">
                <a:latin typeface="Varela Round"/>
                <a:cs typeface="Varela Round"/>
              </a:rPr>
              <a:t>1 </a:t>
            </a:r>
            <a:r>
              <a:rPr lang="en-US" dirty="0" err="1">
                <a:latin typeface="Varela Round"/>
                <a:cs typeface="Varela Round"/>
              </a:rPr>
              <a:t>Redis</a:t>
            </a:r>
            <a:r>
              <a:rPr lang="en-US" dirty="0">
                <a:latin typeface="Varela Round"/>
                <a:cs typeface="Varela Round"/>
              </a:rPr>
              <a:t> node</a:t>
            </a:r>
          </a:p>
        </p:txBody>
      </p:sp>
    </p:spTree>
    <p:extLst>
      <p:ext uri="{BB962C8B-B14F-4D97-AF65-F5344CB8AC3E}">
        <p14:creationId xmlns:p14="http://schemas.microsoft.com/office/powerpoint/2010/main" val="340258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32720" y="2169769"/>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9900FF"/>
                </a:solidFill>
                <a:latin typeface="Varela Round"/>
                <a:ea typeface="Varela Round"/>
                <a:cs typeface="Varela Round"/>
                <a:sym typeface="Varela Round"/>
              </a:rPr>
              <a:t>Experiment Results</a:t>
            </a:r>
            <a:endParaRPr dirty="0">
              <a:solidFill>
                <a:srgbClr val="9900FF"/>
              </a:solidFill>
              <a:latin typeface="Varela Round"/>
              <a:ea typeface="Varela Round"/>
              <a:cs typeface="Varela Round"/>
              <a:sym typeface="Varela Round"/>
            </a:endParaRPr>
          </a:p>
        </p:txBody>
      </p:sp>
    </p:spTree>
    <p:extLst>
      <p:ext uri="{BB962C8B-B14F-4D97-AF65-F5344CB8AC3E}">
        <p14:creationId xmlns:p14="http://schemas.microsoft.com/office/powerpoint/2010/main" val="4230897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11" name="Picture 10">
            <a:extLst>
              <a:ext uri="{FF2B5EF4-FFF2-40B4-BE49-F238E27FC236}">
                <a16:creationId xmlns:a16="http://schemas.microsoft.com/office/drawing/2014/main" id="{0D44DEA1-205A-8341-9821-D334FD6E33FA}"/>
              </a:ext>
            </a:extLst>
          </p:cNvPr>
          <p:cNvPicPr>
            <a:picLocks noChangeAspect="1"/>
          </p:cNvPicPr>
          <p:nvPr/>
        </p:nvPicPr>
        <p:blipFill>
          <a:blip r:embed="rId3"/>
          <a:stretch>
            <a:fillRect/>
          </a:stretch>
        </p:blipFill>
        <p:spPr>
          <a:xfrm>
            <a:off x="0" y="0"/>
            <a:ext cx="6967382" cy="5143500"/>
          </a:xfrm>
          <a:prstGeom prst="rect">
            <a:avLst/>
          </a:prstGeom>
        </p:spPr>
      </p:pic>
    </p:spTree>
    <p:extLst>
      <p:ext uri="{BB962C8B-B14F-4D97-AF65-F5344CB8AC3E}">
        <p14:creationId xmlns:p14="http://schemas.microsoft.com/office/powerpoint/2010/main" val="325317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 name="Picture 2">
            <a:extLst>
              <a:ext uri="{FF2B5EF4-FFF2-40B4-BE49-F238E27FC236}">
                <a16:creationId xmlns:a16="http://schemas.microsoft.com/office/drawing/2014/main" id="{5F3EB9FF-0F92-194F-BC79-FDB8372376A3}"/>
              </a:ext>
            </a:extLst>
          </p:cNvPr>
          <p:cNvPicPr>
            <a:picLocks noChangeAspect="1"/>
          </p:cNvPicPr>
          <p:nvPr/>
        </p:nvPicPr>
        <p:blipFill>
          <a:blip r:embed="rId3"/>
          <a:stretch>
            <a:fillRect/>
          </a:stretch>
        </p:blipFill>
        <p:spPr>
          <a:xfrm>
            <a:off x="1094596" y="0"/>
            <a:ext cx="6954807" cy="5143500"/>
          </a:xfrm>
          <a:prstGeom prst="rect">
            <a:avLst/>
          </a:prstGeom>
        </p:spPr>
      </p:pic>
    </p:spTree>
    <p:extLst>
      <p:ext uri="{BB962C8B-B14F-4D97-AF65-F5344CB8AC3E}">
        <p14:creationId xmlns:p14="http://schemas.microsoft.com/office/powerpoint/2010/main" val="247967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98B1A-7F1D-6043-8478-8D4F76608F83}"/>
              </a:ext>
            </a:extLst>
          </p:cNvPr>
          <p:cNvPicPr>
            <a:picLocks noChangeAspect="1"/>
          </p:cNvPicPr>
          <p:nvPr/>
        </p:nvPicPr>
        <p:blipFill>
          <a:blip r:embed="rId3"/>
          <a:stretch>
            <a:fillRect/>
          </a:stretch>
        </p:blipFill>
        <p:spPr>
          <a:xfrm>
            <a:off x="-12192" y="0"/>
            <a:ext cx="4724400" cy="5054600"/>
          </a:xfrm>
          <a:prstGeom prst="rect">
            <a:avLst/>
          </a:prstGeom>
        </p:spPr>
      </p:pic>
      <p:pic>
        <p:nvPicPr>
          <p:cNvPr id="7" name="Picture 6">
            <a:extLst>
              <a:ext uri="{FF2B5EF4-FFF2-40B4-BE49-F238E27FC236}">
                <a16:creationId xmlns:a16="http://schemas.microsoft.com/office/drawing/2014/main" id="{B2CBB91E-F66C-4745-9518-3898AC91DB43}"/>
              </a:ext>
            </a:extLst>
          </p:cNvPr>
          <p:cNvPicPr>
            <a:picLocks noChangeAspect="1"/>
          </p:cNvPicPr>
          <p:nvPr/>
        </p:nvPicPr>
        <p:blipFill>
          <a:blip r:embed="rId4"/>
          <a:stretch>
            <a:fillRect/>
          </a:stretch>
        </p:blipFill>
        <p:spPr>
          <a:xfrm>
            <a:off x="4553712" y="40132"/>
            <a:ext cx="4724400" cy="5054600"/>
          </a:xfrm>
          <a:prstGeom prst="rect">
            <a:avLst/>
          </a:prstGeom>
        </p:spPr>
      </p:pic>
    </p:spTree>
    <p:extLst>
      <p:ext uri="{BB962C8B-B14F-4D97-AF65-F5344CB8AC3E}">
        <p14:creationId xmlns:p14="http://schemas.microsoft.com/office/powerpoint/2010/main" val="119080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CEE092-4AC9-704B-B261-BC67E553ACA2}"/>
              </a:ext>
            </a:extLst>
          </p:cNvPr>
          <p:cNvPicPr>
            <a:picLocks noChangeAspect="1"/>
          </p:cNvPicPr>
          <p:nvPr/>
        </p:nvPicPr>
        <p:blipFill>
          <a:blip r:embed="rId3"/>
          <a:stretch>
            <a:fillRect/>
          </a:stretch>
        </p:blipFill>
        <p:spPr>
          <a:xfrm>
            <a:off x="2319265" y="0"/>
            <a:ext cx="4505470" cy="5143500"/>
          </a:xfrm>
          <a:prstGeom prst="rect">
            <a:avLst/>
          </a:prstGeom>
        </p:spPr>
      </p:pic>
    </p:spTree>
    <p:extLst>
      <p:ext uri="{BB962C8B-B14F-4D97-AF65-F5344CB8AC3E}">
        <p14:creationId xmlns:p14="http://schemas.microsoft.com/office/powerpoint/2010/main" val="2592033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A2C6A-94EC-2D40-9A6A-020D97B30F48}"/>
              </a:ext>
            </a:extLst>
          </p:cNvPr>
          <p:cNvPicPr>
            <a:picLocks noChangeAspect="1"/>
          </p:cNvPicPr>
          <p:nvPr/>
        </p:nvPicPr>
        <p:blipFill>
          <a:blip r:embed="rId3"/>
          <a:stretch>
            <a:fillRect/>
          </a:stretch>
        </p:blipFill>
        <p:spPr>
          <a:xfrm>
            <a:off x="2319265" y="0"/>
            <a:ext cx="4505470" cy="5143500"/>
          </a:xfrm>
          <a:prstGeom prst="rect">
            <a:avLst/>
          </a:prstGeom>
        </p:spPr>
      </p:pic>
    </p:spTree>
    <p:extLst>
      <p:ext uri="{BB962C8B-B14F-4D97-AF65-F5344CB8AC3E}">
        <p14:creationId xmlns:p14="http://schemas.microsoft.com/office/powerpoint/2010/main" val="2121407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Experiment Conclusion</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3537184"/>
          </a:xfrm>
          <a:prstGeom prst="rect">
            <a:avLst/>
          </a:prstGeom>
        </p:spPr>
        <p:txBody>
          <a:bodyPr spcFirstLastPara="1" wrap="square" lIns="91425" tIns="91425" rIns="91425" bIns="91425" anchor="t" anchorCtr="0">
            <a:noAutofit/>
          </a:bodyPr>
          <a:lstStyle/>
          <a:p>
            <a:r>
              <a:rPr lang="en-US" sz="1600" dirty="0"/>
              <a:t> Flink and Kafka are most noticeable real-time stream processors.</a:t>
            </a:r>
          </a:p>
          <a:p>
            <a:r>
              <a:rPr lang="en-US" sz="1600" dirty="0"/>
              <a:t> Flink has lower latency than Kafka.</a:t>
            </a:r>
          </a:p>
          <a:p>
            <a:r>
              <a:rPr lang="en-US" sz="1600" dirty="0"/>
              <a:t> Apache Strom latency can race with Flink with the low amount of data.</a:t>
            </a:r>
          </a:p>
          <a:p>
            <a:r>
              <a:rPr lang="en-US" sz="1600" dirty="0"/>
              <a:t> Flink custom memory management is not better than Java GC.</a:t>
            </a:r>
          </a:p>
          <a:p>
            <a:r>
              <a:rPr lang="en-US" sz="1600" dirty="0"/>
              <a:t> Spark Structured Streaming is the more resistant than </a:t>
            </a:r>
            <a:r>
              <a:rPr lang="en-US" sz="1600" dirty="0" err="1"/>
              <a:t>DStream</a:t>
            </a:r>
            <a:r>
              <a:rPr lang="en-US" sz="1600" dirty="0"/>
              <a:t> under huge amount of data.</a:t>
            </a:r>
          </a:p>
          <a:p>
            <a:r>
              <a:rPr lang="en-US" sz="1600" dirty="0"/>
              <a:t> Flink owes the highest performance for more resource consumptions</a:t>
            </a:r>
          </a:p>
          <a:p>
            <a:endParaRPr lang="en-US" sz="1600" dirty="0"/>
          </a:p>
        </p:txBody>
      </p:sp>
    </p:spTree>
    <p:extLst>
      <p:ext uri="{BB962C8B-B14F-4D97-AF65-F5344CB8AC3E}">
        <p14:creationId xmlns:p14="http://schemas.microsoft.com/office/powerpoint/2010/main" val="265162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Conclusion</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3537184"/>
          </a:xfrm>
          <a:prstGeom prst="rect">
            <a:avLst/>
          </a:prstGeom>
        </p:spPr>
        <p:txBody>
          <a:bodyPr spcFirstLastPara="1" wrap="square" lIns="91425" tIns="91425" rIns="91425" bIns="91425" anchor="t" anchorCtr="0">
            <a:noAutofit/>
          </a:bodyPr>
          <a:lstStyle/>
          <a:p>
            <a:r>
              <a:rPr lang="en-US" dirty="0"/>
              <a:t>Principle is important than tools</a:t>
            </a:r>
          </a:p>
          <a:p>
            <a:endParaRPr lang="en-US" dirty="0"/>
          </a:p>
        </p:txBody>
      </p:sp>
    </p:spTree>
    <p:extLst>
      <p:ext uri="{BB962C8B-B14F-4D97-AF65-F5344CB8AC3E}">
        <p14:creationId xmlns:p14="http://schemas.microsoft.com/office/powerpoint/2010/main" val="131424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References</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450848" y="1415816"/>
            <a:ext cx="8520600" cy="3099900"/>
          </a:xfrm>
          <a:prstGeom prst="rect">
            <a:avLst/>
          </a:prstGeom>
        </p:spPr>
        <p:txBody>
          <a:bodyPr spcFirstLastPara="1" wrap="square" lIns="91425" tIns="91425" rIns="91425" bIns="91425" anchor="t" anchorCtr="0">
            <a:noAutofit/>
          </a:bodyPr>
          <a:lstStyle/>
          <a:p>
            <a:pPr fontAlgn="base">
              <a:buFont typeface="Source Code Pro"/>
              <a:buAutoNum type="arabicPeriod"/>
            </a:pPr>
            <a:r>
              <a:rPr lang="en-US" dirty="0">
                <a:hlinkClick r:id="rId3"/>
              </a:rPr>
              <a:t>Big Stream Processing Systems: An Experimental Evaluation</a:t>
            </a:r>
            <a:r>
              <a:rPr lang="en-US" dirty="0"/>
              <a:t> by Elkhan Shahverdi, Ahmed </a:t>
            </a:r>
            <a:r>
              <a:rPr lang="en-US" dirty="0" err="1"/>
              <a:t>Awad</a:t>
            </a:r>
            <a:r>
              <a:rPr lang="en-US" dirty="0"/>
              <a:t>, </a:t>
            </a:r>
            <a:r>
              <a:rPr lang="en-US" dirty="0" err="1"/>
              <a:t>Sherif</a:t>
            </a:r>
            <a:r>
              <a:rPr lang="en-US" dirty="0"/>
              <a:t> </a:t>
            </a:r>
            <a:r>
              <a:rPr lang="en-US" dirty="0" err="1"/>
              <a:t>Sakr</a:t>
            </a:r>
            <a:endParaRPr lang="en-US" dirty="0">
              <a:hlinkClick r:id="rId3"/>
            </a:endParaRPr>
          </a:p>
          <a:p>
            <a:pPr fontAlgn="base">
              <a:buAutoNum type="arabicPeriod"/>
            </a:pPr>
            <a:r>
              <a:rPr lang="en-US" dirty="0">
                <a:hlinkClick r:id="rId4"/>
              </a:rPr>
              <a:t>Designing Data-Intensive Applications.</a:t>
            </a:r>
            <a:r>
              <a:rPr lang="en-US" dirty="0"/>
              <a:t> By </a:t>
            </a:r>
            <a:r>
              <a:rPr lang="en-US" dirty="0" err="1"/>
              <a:t>Kleppmann</a:t>
            </a:r>
            <a:r>
              <a:rPr lang="en-US" dirty="0"/>
              <a:t>, Martin</a:t>
            </a:r>
          </a:p>
          <a:p>
            <a:pPr fontAlgn="base">
              <a:buFont typeface="Source Code Pro"/>
              <a:buAutoNum type="arabicPeriod"/>
            </a:pPr>
            <a:r>
              <a:rPr lang="en-US" dirty="0">
                <a:hlinkClick r:id="rId5"/>
              </a:rPr>
              <a:t>Streaming Systems: The What, Where, When, and How of Large-Scale Data Processing.</a:t>
            </a:r>
            <a:r>
              <a:rPr lang="en-US" dirty="0"/>
              <a:t> by Tyler </a:t>
            </a:r>
            <a:r>
              <a:rPr lang="en-US" dirty="0" err="1"/>
              <a:t>Akidau</a:t>
            </a:r>
            <a:r>
              <a:rPr lang="en-US" dirty="0"/>
              <a:t>, Slava </a:t>
            </a:r>
            <a:r>
              <a:rPr lang="en-US" dirty="0" err="1"/>
              <a:t>Chernyak</a:t>
            </a:r>
            <a:r>
              <a:rPr lang="en-US" dirty="0"/>
              <a:t>, Reuven Lax</a:t>
            </a:r>
          </a:p>
          <a:p>
            <a:pPr fontAlgn="base">
              <a:buAutoNum type="arabicPeriod"/>
            </a:pPr>
            <a:r>
              <a:rPr lang="en-US" dirty="0">
                <a:hlinkClick r:id="rId6"/>
              </a:rPr>
              <a:t>https://cwiki.apache.org/confluence/display/FLINK/Flink+Internals</a:t>
            </a:r>
            <a:endParaRPr lang="en-US" dirty="0"/>
          </a:p>
          <a:p>
            <a:pPr fontAlgn="base">
              <a:buAutoNum type="arabicPeriod"/>
            </a:pPr>
            <a:r>
              <a:rPr lang="en-US" dirty="0">
                <a:hlinkClick r:id="rId7"/>
              </a:rPr>
              <a:t>https://github.com/elkhan-shahverdi/streaming-benchmarks</a:t>
            </a:r>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210850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Estonia</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buNone/>
            </a:pPr>
            <a:r>
              <a:rPr lang="en-US" dirty="0"/>
              <a:t>Study:</a:t>
            </a:r>
          </a:p>
          <a:p>
            <a:pPr marL="0" lvl="0" indent="0">
              <a:buNone/>
            </a:pPr>
            <a:r>
              <a:rPr lang="en-US" dirty="0">
                <a:hlinkClick r:id="rId3"/>
              </a:rPr>
              <a:t>https://www.studyinestonia.ee/en</a:t>
            </a:r>
            <a:endParaRPr lang="en-US" dirty="0"/>
          </a:p>
          <a:p>
            <a:pPr marL="0" lvl="0" indent="0">
              <a:buNone/>
            </a:pPr>
            <a:endParaRPr lang="en-US" dirty="0"/>
          </a:p>
          <a:p>
            <a:pPr marL="0" lvl="0" indent="0">
              <a:buNone/>
            </a:pPr>
            <a:r>
              <a:rPr lang="en-US" dirty="0"/>
              <a:t>Work: </a:t>
            </a:r>
          </a:p>
          <a:p>
            <a:pPr marL="0" lvl="0" indent="0">
              <a:buNone/>
            </a:pPr>
            <a:r>
              <a:rPr lang="en-US" dirty="0">
                <a:hlinkClick r:id="rId4"/>
              </a:rPr>
              <a:t>https://www.workinestonia.com/</a:t>
            </a:r>
            <a:endParaRPr lang="en-US" dirty="0"/>
          </a:p>
          <a:p>
            <a:pPr marL="0" lvl="0" indent="0">
              <a:buNone/>
            </a:pPr>
            <a:r>
              <a:rPr lang="en-US" dirty="0">
                <a:hlinkClick r:id="rId5"/>
              </a:rPr>
              <a:t>https://devhunt.ee</a:t>
            </a:r>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41906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Stream Processing</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311700" y="1562961"/>
            <a:ext cx="8520600" cy="3099900"/>
          </a:xfrm>
          <a:prstGeom prst="rect">
            <a:avLst/>
          </a:prstGeom>
        </p:spPr>
        <p:txBody>
          <a:bodyPr spcFirstLastPara="1" wrap="square" lIns="91425" tIns="91425" rIns="91425" bIns="91425" anchor="t" anchorCtr="0">
            <a:noAutofit/>
          </a:bodyPr>
          <a:lstStyle/>
          <a:p>
            <a:pPr marL="114300" indent="0" fontAlgn="base">
              <a:buNone/>
            </a:pPr>
            <a:r>
              <a:rPr lang="en-US" dirty="0">
                <a:latin typeface="Varela Round"/>
                <a:cs typeface="Varela Round"/>
              </a:rPr>
              <a:t>Agenda</a:t>
            </a:r>
          </a:p>
          <a:p>
            <a:pPr marL="114300" indent="0" fontAlgn="base">
              <a:buNone/>
            </a:pPr>
            <a:endParaRPr lang="en-US" dirty="0">
              <a:latin typeface="Varela Round"/>
              <a:ea typeface="Varela Round"/>
              <a:cs typeface="Varela Round"/>
              <a:sym typeface="Varela Round"/>
            </a:endParaRPr>
          </a:p>
          <a:p>
            <a:pPr fontAlgn="base"/>
            <a:r>
              <a:rPr lang="en-US" dirty="0">
                <a:latin typeface="Varela Round"/>
                <a:ea typeface="Varela Round"/>
                <a:cs typeface="Varela Round"/>
                <a:sym typeface="Varela Round"/>
              </a:rPr>
              <a:t>Derived data</a:t>
            </a:r>
          </a:p>
          <a:p>
            <a:pPr fontAlgn="base"/>
            <a:r>
              <a:rPr lang="en-US" dirty="0">
                <a:latin typeface="Varela Round"/>
                <a:ea typeface="Varela Round"/>
                <a:cs typeface="Varela Round"/>
                <a:sym typeface="Varela Round"/>
              </a:rPr>
              <a:t>Stream processing</a:t>
            </a:r>
          </a:p>
          <a:p>
            <a:pPr fontAlgn="base"/>
            <a:r>
              <a:rPr lang="en-US" dirty="0">
                <a:latin typeface="Varela Round"/>
                <a:ea typeface="Varela Round"/>
                <a:cs typeface="Varela Round"/>
                <a:sym typeface="Varela Round"/>
              </a:rPr>
              <a:t>Apache Flink Architecture</a:t>
            </a:r>
          </a:p>
          <a:p>
            <a:pPr fontAlgn="base"/>
            <a:r>
              <a:rPr lang="en-US" dirty="0">
                <a:latin typeface="Varela Round"/>
                <a:ea typeface="Varela Round"/>
                <a:cs typeface="Varela Round"/>
                <a:sym typeface="Varela Round"/>
              </a:rPr>
              <a:t>Benchmark of Stream Processing engines. </a:t>
            </a:r>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63120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Derived Data</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342900">
              <a:lnSpc>
                <a:spcPct val="100000"/>
              </a:lnSpc>
              <a:buClrTx/>
              <a:buSzTx/>
            </a:pPr>
            <a:r>
              <a:rPr lang="en-US" dirty="0"/>
              <a:t>Network Monitoring and Traffic engineering</a:t>
            </a:r>
          </a:p>
          <a:p>
            <a:pPr marL="342900">
              <a:lnSpc>
                <a:spcPct val="100000"/>
              </a:lnSpc>
              <a:buClrTx/>
              <a:buSzTx/>
            </a:pPr>
            <a:r>
              <a:rPr lang="en-US" dirty="0"/>
              <a:t>Sensor logs</a:t>
            </a:r>
          </a:p>
          <a:p>
            <a:pPr marL="342900">
              <a:lnSpc>
                <a:spcPct val="100000"/>
              </a:lnSpc>
              <a:buClrTx/>
              <a:buSzTx/>
            </a:pPr>
            <a:r>
              <a:rPr lang="en-US" altLang="en-US" dirty="0"/>
              <a:t>Telecom call-detail records</a:t>
            </a:r>
            <a:endParaRPr lang="en-US" dirty="0"/>
          </a:p>
          <a:p>
            <a:pPr marL="342900">
              <a:lnSpc>
                <a:spcPct val="100000"/>
              </a:lnSpc>
              <a:buClrTx/>
              <a:buSzTx/>
            </a:pPr>
            <a:r>
              <a:rPr lang="en-US" dirty="0"/>
              <a:t>Mobile Application logs</a:t>
            </a:r>
          </a:p>
          <a:p>
            <a:pPr marL="342900">
              <a:lnSpc>
                <a:spcPct val="100000"/>
              </a:lnSpc>
              <a:buClrTx/>
              <a:buSzTx/>
            </a:pPr>
            <a:r>
              <a:rPr lang="en-US" dirty="0"/>
              <a:t>Social network trends</a:t>
            </a:r>
          </a:p>
          <a:p>
            <a:pPr marL="342900">
              <a:lnSpc>
                <a:spcPct val="100000"/>
              </a:lnSpc>
              <a:buClrTx/>
              <a:buSzTx/>
            </a:pPr>
            <a:r>
              <a:rPr lang="en-US" dirty="0"/>
              <a:t>Website logs and clickstreams</a:t>
            </a:r>
          </a:p>
          <a:p>
            <a:pPr marL="342900">
              <a:lnSpc>
                <a:spcPct val="100000"/>
              </a:lnSpc>
              <a:buClrTx/>
              <a:buSzTx/>
            </a:pPr>
            <a:r>
              <a:rPr lang="en-US" altLang="en-US" dirty="0"/>
              <a:t>Other massive data sets…</a:t>
            </a:r>
          </a:p>
          <a:p>
            <a:pPr marL="0" lvl="0" indent="0" algn="l" rtl="0">
              <a:spcBef>
                <a:spcPts val="0"/>
              </a:spcBef>
              <a:spcAft>
                <a:spcPts val="0"/>
              </a:spcAft>
              <a:buNone/>
            </a:pPr>
            <a:endParaRPr dirty="0">
              <a:latin typeface="Varela Round"/>
              <a:ea typeface="Varela Round"/>
              <a:cs typeface="Varela Round"/>
              <a:sym typeface="Varela Round"/>
            </a:endParaRPr>
          </a:p>
        </p:txBody>
      </p:sp>
    </p:spTree>
    <p:extLst>
      <p:ext uri="{BB962C8B-B14F-4D97-AF65-F5344CB8AC3E}">
        <p14:creationId xmlns:p14="http://schemas.microsoft.com/office/powerpoint/2010/main" val="352468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lvl="0"/>
            <a:r>
              <a:rPr lang="en-US" dirty="0">
                <a:solidFill>
                  <a:srgbClr val="9900FF"/>
                </a:solidFill>
                <a:latin typeface="Varela Round"/>
                <a:ea typeface="Varela Round"/>
                <a:cs typeface="Varela Round"/>
                <a:sym typeface="Varela Round"/>
              </a:rPr>
              <a:t>Importance of real-time processing</a:t>
            </a:r>
            <a:endParaRPr dirty="0">
              <a:solidFill>
                <a:srgbClr val="9900FF"/>
              </a:solidFill>
              <a:latin typeface="Varela Round"/>
              <a:ea typeface="Varela Round"/>
              <a:cs typeface="Varela Round"/>
              <a:sym typeface="Varela Round"/>
            </a:endParaRPr>
          </a:p>
        </p:txBody>
      </p:sp>
      <p:pic>
        <p:nvPicPr>
          <p:cNvPr id="4" name="Picture 1">
            <a:extLst>
              <a:ext uri="{FF2B5EF4-FFF2-40B4-BE49-F238E27FC236}">
                <a16:creationId xmlns:a16="http://schemas.microsoft.com/office/drawing/2014/main" id="{B7178C9D-D84D-1D4A-9D73-B6E2DAB4EB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19" y="1499627"/>
            <a:ext cx="6035162" cy="351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19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50848" y="318711"/>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What </a:t>
            </a:r>
            <a:r>
              <a:rPr lang="en-US" dirty="0">
                <a:solidFill>
                  <a:srgbClr val="9900FF"/>
                </a:solidFill>
                <a:latin typeface="Varela Round"/>
                <a:ea typeface="Varela Round"/>
                <a:cs typeface="Varela Round"/>
                <a:sym typeface="Varela Round"/>
              </a:rPr>
              <a:t>is Stream Processing</a:t>
            </a:r>
            <a:endParaRPr dirty="0">
              <a:solidFill>
                <a:srgbClr val="9900FF"/>
              </a:solidFill>
              <a:latin typeface="Varela Round"/>
              <a:ea typeface="Varela Round"/>
              <a:cs typeface="Varela Round"/>
              <a:sym typeface="Varela Round"/>
            </a:endParaRPr>
          </a:p>
        </p:txBody>
      </p:sp>
      <p:sp>
        <p:nvSpPr>
          <p:cNvPr id="69" name="Google Shape;69;p14"/>
          <p:cNvSpPr txBox="1">
            <a:spLocks noGrp="1"/>
          </p:cNvSpPr>
          <p:nvPr>
            <p:ph type="body" idx="1"/>
          </p:nvPr>
        </p:nvSpPr>
        <p:spPr>
          <a:xfrm>
            <a:off x="289484" y="1321687"/>
            <a:ext cx="8520600" cy="3099900"/>
          </a:xfrm>
          <a:prstGeom prst="rect">
            <a:avLst/>
          </a:prstGeom>
        </p:spPr>
        <p:txBody>
          <a:bodyPr spcFirstLastPara="1" wrap="square" lIns="91425" tIns="91425" rIns="91425" bIns="91425" anchor="t" anchorCtr="0">
            <a:noAutofit/>
          </a:bodyPr>
          <a:lstStyle/>
          <a:p>
            <a:r>
              <a:rPr lang="en-US" dirty="0"/>
              <a:t> Processing data in motion</a:t>
            </a:r>
          </a:p>
          <a:p>
            <a:r>
              <a:rPr lang="en-US" dirty="0"/>
              <a:t> Querying continuous data stream</a:t>
            </a:r>
          </a:p>
          <a:p>
            <a:r>
              <a:rPr lang="en-US" dirty="0"/>
              <a:t> Detect conditions fast within a small time period</a:t>
            </a:r>
          </a:p>
          <a:p>
            <a:r>
              <a:rPr lang="en-US" dirty="0"/>
              <a:t> Related synonyms for Stream Processing are: </a:t>
            </a:r>
            <a:r>
              <a:rPr lang="en-US" sz="1800" dirty="0"/>
              <a:t>Real-time analytics, Streaming analytics, Complex Event Processing, Event Processing</a:t>
            </a:r>
            <a:endParaRPr dirty="0">
              <a:latin typeface="Varela Round"/>
              <a:ea typeface="Varela Round"/>
              <a:cs typeface="Varela Round"/>
              <a:sym typeface="Varela Round"/>
            </a:endParaRPr>
          </a:p>
        </p:txBody>
      </p:sp>
      <p:pic>
        <p:nvPicPr>
          <p:cNvPr id="3" name="Picture 2">
            <a:extLst>
              <a:ext uri="{FF2B5EF4-FFF2-40B4-BE49-F238E27FC236}">
                <a16:creationId xmlns:a16="http://schemas.microsoft.com/office/drawing/2014/main" id="{335F9E16-743B-334A-A5C4-F1F95035A2F8}"/>
              </a:ext>
            </a:extLst>
          </p:cNvPr>
          <p:cNvPicPr>
            <a:picLocks noChangeAspect="1"/>
          </p:cNvPicPr>
          <p:nvPr/>
        </p:nvPicPr>
        <p:blipFill>
          <a:blip r:embed="rId3"/>
          <a:stretch>
            <a:fillRect/>
          </a:stretch>
        </p:blipFill>
        <p:spPr>
          <a:xfrm>
            <a:off x="1001386" y="3332149"/>
            <a:ext cx="7378754" cy="1811351"/>
          </a:xfrm>
          <a:prstGeom prst="rect">
            <a:avLst/>
          </a:prstGeom>
        </p:spPr>
      </p:pic>
    </p:spTree>
    <p:extLst>
      <p:ext uri="{BB962C8B-B14F-4D97-AF65-F5344CB8AC3E}">
        <p14:creationId xmlns:p14="http://schemas.microsoft.com/office/powerpoint/2010/main" val="311808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50848" y="318711"/>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9900FF"/>
                </a:solidFill>
                <a:latin typeface="Varela Round"/>
                <a:ea typeface="Varela Round"/>
                <a:cs typeface="Varela Round"/>
                <a:sym typeface="Varela Round"/>
              </a:rPr>
              <a:t>What is Stream Processing doing?</a:t>
            </a:r>
            <a:endParaRPr dirty="0">
              <a:solidFill>
                <a:srgbClr val="9900FF"/>
              </a:solidFill>
              <a:latin typeface="Varela Round"/>
              <a:ea typeface="Varela Round"/>
              <a:cs typeface="Varela Round"/>
              <a:sym typeface="Varela Round"/>
            </a:endParaRPr>
          </a:p>
        </p:txBody>
      </p:sp>
      <p:pic>
        <p:nvPicPr>
          <p:cNvPr id="4" name="Picture 3">
            <a:extLst>
              <a:ext uri="{FF2B5EF4-FFF2-40B4-BE49-F238E27FC236}">
                <a16:creationId xmlns:a16="http://schemas.microsoft.com/office/drawing/2014/main" id="{2E1082D5-B941-114E-9C25-576930A5C135}"/>
              </a:ext>
            </a:extLst>
          </p:cNvPr>
          <p:cNvPicPr>
            <a:picLocks noChangeAspect="1"/>
          </p:cNvPicPr>
          <p:nvPr/>
        </p:nvPicPr>
        <p:blipFill>
          <a:blip r:embed="rId3"/>
          <a:stretch>
            <a:fillRect/>
          </a:stretch>
        </p:blipFill>
        <p:spPr>
          <a:xfrm>
            <a:off x="1054100" y="2524761"/>
            <a:ext cx="6546848" cy="2618739"/>
          </a:xfrm>
          <a:prstGeom prst="rect">
            <a:avLst/>
          </a:prstGeom>
        </p:spPr>
      </p:pic>
      <p:sp>
        <p:nvSpPr>
          <p:cNvPr id="9" name="Google Shape;69;p14">
            <a:extLst>
              <a:ext uri="{FF2B5EF4-FFF2-40B4-BE49-F238E27FC236}">
                <a16:creationId xmlns:a16="http://schemas.microsoft.com/office/drawing/2014/main" id="{A966A33F-6190-D949-A02D-9BAC5208282E}"/>
              </a:ext>
            </a:extLst>
          </p:cNvPr>
          <p:cNvSpPr txBox="1">
            <a:spLocks noGrp="1"/>
          </p:cNvSpPr>
          <p:nvPr>
            <p:ph type="body" idx="1"/>
          </p:nvPr>
        </p:nvSpPr>
        <p:spPr>
          <a:xfrm>
            <a:off x="289484" y="1321687"/>
            <a:ext cx="8520600" cy="1203074"/>
          </a:xfrm>
          <a:prstGeom prst="rect">
            <a:avLst/>
          </a:prstGeom>
        </p:spPr>
        <p:txBody>
          <a:bodyPr spcFirstLastPara="1" wrap="square" lIns="91425" tIns="91425" rIns="91425" bIns="91425" numCol="3" anchor="t" anchorCtr="0">
            <a:noAutofit/>
          </a:bodyPr>
          <a:lstStyle/>
          <a:p>
            <a:r>
              <a:rPr lang="en-US" dirty="0"/>
              <a:t>Sourcing	</a:t>
            </a:r>
          </a:p>
          <a:p>
            <a:r>
              <a:rPr lang="en-US" dirty="0"/>
              <a:t>Filtering</a:t>
            </a:r>
          </a:p>
          <a:p>
            <a:r>
              <a:rPr lang="en-US" dirty="0">
                <a:latin typeface="Varela Round"/>
                <a:ea typeface="Varela Round"/>
                <a:cs typeface="Varela Round"/>
                <a:sym typeface="Varela Round"/>
              </a:rPr>
              <a:t>Transformation</a:t>
            </a:r>
          </a:p>
          <a:p>
            <a:r>
              <a:rPr lang="en-US" dirty="0">
                <a:latin typeface="Varela Round"/>
                <a:ea typeface="Varela Round"/>
                <a:cs typeface="Varela Round"/>
                <a:sym typeface="Varela Round"/>
              </a:rPr>
              <a:t>Map-Reduce</a:t>
            </a:r>
          </a:p>
          <a:p>
            <a:r>
              <a:rPr lang="en-US" dirty="0"/>
              <a:t>Grouping</a:t>
            </a:r>
          </a:p>
          <a:p>
            <a:r>
              <a:rPr lang="en-US" dirty="0">
                <a:latin typeface="Varela Round"/>
                <a:ea typeface="Varela Round"/>
                <a:cs typeface="Varela Round"/>
                <a:sym typeface="Varela Round"/>
              </a:rPr>
              <a:t>Windowing</a:t>
            </a:r>
          </a:p>
          <a:p>
            <a:r>
              <a:rPr lang="en-US" dirty="0">
                <a:latin typeface="Varela Round"/>
                <a:ea typeface="Varela Round"/>
                <a:cs typeface="Varela Round"/>
                <a:sym typeface="Varela Round"/>
              </a:rPr>
              <a:t>Stream-Stream Join</a:t>
            </a:r>
          </a:p>
          <a:p>
            <a:r>
              <a:rPr lang="en-US" dirty="0">
                <a:latin typeface="Varela Round"/>
                <a:ea typeface="Varela Round"/>
                <a:cs typeface="Varela Round"/>
                <a:sym typeface="Varela Round"/>
              </a:rPr>
              <a:t>Stream-Table Join</a:t>
            </a:r>
          </a:p>
          <a:p>
            <a:r>
              <a:rPr lang="en-US" dirty="0">
                <a:latin typeface="Varela Round"/>
                <a:ea typeface="Varela Round"/>
                <a:cs typeface="Varela Round"/>
                <a:sym typeface="Varela Round"/>
              </a:rPr>
              <a:t>Sink</a:t>
            </a:r>
          </a:p>
        </p:txBody>
      </p:sp>
    </p:spTree>
    <p:extLst>
      <p:ext uri="{BB962C8B-B14F-4D97-AF65-F5344CB8AC3E}">
        <p14:creationId xmlns:p14="http://schemas.microsoft.com/office/powerpoint/2010/main" val="94855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9900FF"/>
                </a:solidFill>
                <a:latin typeface="Varela Round"/>
                <a:ea typeface="Varela Round"/>
                <a:cs typeface="Varela Round"/>
                <a:sym typeface="Varela Round"/>
              </a:rPr>
              <a:t>Windowing</a:t>
            </a:r>
            <a:endParaRPr dirty="0">
              <a:solidFill>
                <a:srgbClr val="9900FF"/>
              </a:solidFill>
              <a:latin typeface="Varela Round"/>
              <a:ea typeface="Varela Round"/>
              <a:cs typeface="Varela Round"/>
              <a:sym typeface="Varela Round"/>
            </a:endParaRPr>
          </a:p>
        </p:txBody>
      </p:sp>
      <p:pic>
        <p:nvPicPr>
          <p:cNvPr id="5" name="Picture 4">
            <a:extLst>
              <a:ext uri="{FF2B5EF4-FFF2-40B4-BE49-F238E27FC236}">
                <a16:creationId xmlns:a16="http://schemas.microsoft.com/office/drawing/2014/main" id="{F7859092-2074-D944-964D-0A6B34E298A8}"/>
              </a:ext>
            </a:extLst>
          </p:cNvPr>
          <p:cNvPicPr>
            <a:picLocks noChangeAspect="1"/>
          </p:cNvPicPr>
          <p:nvPr/>
        </p:nvPicPr>
        <p:blipFill>
          <a:blip r:embed="rId3"/>
          <a:stretch>
            <a:fillRect/>
          </a:stretch>
        </p:blipFill>
        <p:spPr>
          <a:xfrm>
            <a:off x="281350" y="1435117"/>
            <a:ext cx="8550950" cy="3106713"/>
          </a:xfrm>
          <a:prstGeom prst="rect">
            <a:avLst/>
          </a:prstGeom>
        </p:spPr>
      </p:pic>
    </p:spTree>
    <p:extLst>
      <p:ext uri="{BB962C8B-B14F-4D97-AF65-F5344CB8AC3E}">
        <p14:creationId xmlns:p14="http://schemas.microsoft.com/office/powerpoint/2010/main" val="1314156719"/>
      </p:ext>
    </p:extLst>
  </p:cSld>
  <p:clrMapOvr>
    <a:masterClrMapping/>
  </p:clrMapOvr>
</p:sld>
</file>

<file path=ppt/theme/theme1.xml><?xml version="1.0" encoding="utf-8"?>
<a:theme xmlns:a="http://schemas.openxmlformats.org/drawingml/2006/main" name="Modern Writer">
  <a:themeElements>
    <a:clrScheme name="Modern Writer">
      <a:dk1>
        <a:srgbClr val="9900FF"/>
      </a:dk1>
      <a:lt1>
        <a:srgbClr val="FFFFFF"/>
      </a:lt1>
      <a:dk2>
        <a:srgbClr val="424242"/>
      </a:dk2>
      <a:lt2>
        <a:srgbClr val="999999"/>
      </a:lt2>
      <a:accent1>
        <a:srgbClr val="607D8B"/>
      </a:accent1>
      <a:accent2>
        <a:srgbClr val="673AB7"/>
      </a:accent2>
      <a:accent3>
        <a:srgbClr val="9900FF"/>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1718</TotalTime>
  <Words>717</Words>
  <Application>Microsoft Macintosh PowerPoint</Application>
  <PresentationFormat>On-screen Show (16:9)</PresentationFormat>
  <Paragraphs>158</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Tinos</vt:lpstr>
      <vt:lpstr>Oswald</vt:lpstr>
      <vt:lpstr>Calibri</vt:lpstr>
      <vt:lpstr>Arial</vt:lpstr>
      <vt:lpstr>Source Code Pro</vt:lpstr>
      <vt:lpstr>Varela Round</vt:lpstr>
      <vt:lpstr>Source Code Pro Medium</vt:lpstr>
      <vt:lpstr>Modern Writer</vt:lpstr>
      <vt:lpstr>0-to-hero</vt:lpstr>
      <vt:lpstr>Elkhan Shahverdi</vt:lpstr>
      <vt:lpstr>Estonia</vt:lpstr>
      <vt:lpstr>Stream Processing</vt:lpstr>
      <vt:lpstr>Derived Data</vt:lpstr>
      <vt:lpstr>Importance of real-time processing</vt:lpstr>
      <vt:lpstr>What is Stream Processing</vt:lpstr>
      <vt:lpstr>What is Stream Processing doing?</vt:lpstr>
      <vt:lpstr>Windowing</vt:lpstr>
      <vt:lpstr>API</vt:lpstr>
      <vt:lpstr>API</vt:lpstr>
      <vt:lpstr>Stream Processing Engines</vt:lpstr>
      <vt:lpstr>Features of Stream Processing Engines</vt:lpstr>
      <vt:lpstr>Delivery Guarantees</vt:lpstr>
      <vt:lpstr>Apache Flink Architecture</vt:lpstr>
      <vt:lpstr>Apache Flink Architecture</vt:lpstr>
      <vt:lpstr>Apache Flink Architecture</vt:lpstr>
      <vt:lpstr>Experiment Design</vt:lpstr>
      <vt:lpstr>Comparison with Yahoo Streaming Benchmark</vt:lpstr>
      <vt:lpstr>Experiment Topology</vt:lpstr>
      <vt:lpstr>Experiment Results</vt:lpstr>
      <vt:lpstr>PowerPoint Presentation</vt:lpstr>
      <vt:lpstr>PowerPoint Presentation</vt:lpstr>
      <vt:lpstr>PowerPoint Presentation</vt:lpstr>
      <vt:lpstr>PowerPoint Presentation</vt:lpstr>
      <vt:lpstr>PowerPoint Presentation</vt:lpstr>
      <vt:lpstr>Experiment Conclusion</vt:lpstr>
      <vt:lpstr>Conclusion</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0-to-hero</dc:title>
  <cp:lastModifiedBy>Microsoft Office User</cp:lastModifiedBy>
  <cp:revision>66</cp:revision>
  <dcterms:modified xsi:type="dcterms:W3CDTF">2019-10-20T08:51:30Z</dcterms:modified>
</cp:coreProperties>
</file>